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1"/>
  </p:notesMasterIdLst>
  <p:sldIdLst>
    <p:sldId id="256" r:id="rId3"/>
    <p:sldId id="272" r:id="rId4"/>
    <p:sldId id="257" r:id="rId5"/>
    <p:sldId id="258" r:id="rId6"/>
    <p:sldId id="259" r:id="rId7"/>
    <p:sldId id="260" r:id="rId8"/>
    <p:sldId id="261" r:id="rId9"/>
    <p:sldId id="262" r:id="rId10"/>
    <p:sldId id="263" r:id="rId11"/>
    <p:sldId id="264" r:id="rId12"/>
    <p:sldId id="268" r:id="rId13"/>
    <p:sldId id="269" r:id="rId14"/>
    <p:sldId id="270" r:id="rId15"/>
    <p:sldId id="273" r:id="rId16"/>
    <p:sldId id="265" r:id="rId17"/>
    <p:sldId id="266" r:id="rId18"/>
    <p:sldId id="267" r:id="rId19"/>
    <p:sldId id="271" r:id="rId20"/>
  </p:sldIdLst>
  <p:sldSz cx="9144000" cy="5143500" type="screen16x9"/>
  <p:notesSz cx="6858000" cy="9144000"/>
  <p:embeddedFontLst>
    <p:embeddedFont>
      <p:font typeface="Noto Sans JP" panose="020B0200000000000000" pitchFamily="34" charset="-128"/>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86D323-5868-4A9B-B63B-234FAD2DA3D4}">
  <a:tblStyle styleId="{6D86D323-5868-4A9B-B63B-234FAD2DA3D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9843c8f90d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g39843c8f90d_2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9843c8f9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39843c8f9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9843c8f90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39843c8f90d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9843c8f90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g39843c8f90d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a:t>You interact with the system through a simple, custom-built web application, which includes an AI chat assistant for easy access to information.</a:t>
            </a:r>
          </a:p>
          <a:p>
            <a:r>
              <a:rPr lang="en-US"/>
              <a:t>The heart of our solution is the massive amount of data we pull in. We integrate crucial, real-time public sources like </a:t>
            </a:r>
            <a:r>
              <a:rPr lang="en-US" b="1"/>
              <a:t>NYC 311 complaints, 511 traffic feeds, city open data, and breaking news APIs</a:t>
            </a:r>
            <a:r>
              <a:rPr lang="en-US"/>
              <a:t>.</a:t>
            </a:r>
          </a:p>
          <a:p>
            <a:r>
              <a:rPr lang="en-US"/>
              <a:t>All this data flows directly into the </a:t>
            </a:r>
            <a:r>
              <a:rPr lang="en-US" b="1"/>
              <a:t>Snowflake Data Cloud</a:t>
            </a:r>
            <a:r>
              <a:rPr lang="en-US"/>
              <a:t>. This is where the magic happens: we use </a:t>
            </a:r>
            <a:r>
              <a:rPr lang="en-US" b="1"/>
              <a:t>Snowflake Cortex AI</a:t>
            </a:r>
            <a:r>
              <a:rPr lang="en-US"/>
              <a:t>  </a:t>
            </a:r>
            <a:r>
              <a:rPr lang="en-US" b="1"/>
              <a:t>and Gemini Live API </a:t>
            </a:r>
            <a:r>
              <a:rPr lang="en-US"/>
              <a:t>to analyze everything and perform complex tasks, essentially making our platform the intelligent brain of the city.</a:t>
            </a:r>
          </a:p>
          <a:p>
            <a:r>
              <a:rPr lang="en-US"/>
              <a:t>We rely on Python and have built this entire solution to be robust and scalable using modern cloud tools from </a:t>
            </a:r>
            <a:r>
              <a:rPr lang="en-US" b="1"/>
              <a:t>Google Cloud</a:t>
            </a:r>
            <a:r>
              <a:rPr lang="en-US"/>
              <a:t>, ensuring the app is always fast, secure, and ready for deployment in any major city.</a:t>
            </a:r>
          </a:p>
          <a:p>
            <a:pPr marL="0" indent="0">
              <a:buNone/>
            </a:pP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9843c8f90d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39843c8f90d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a:t>This architecture diagram illustrates the end-to-end flow of our Smart City solution, showing how raw data transforms into actionable intelligence.</a:t>
            </a:r>
          </a:p>
          <a:p>
            <a:r>
              <a:rPr lang="en-US" b="1"/>
              <a:t>[Start: Data In &amp; Processing - 15 seconds]</a:t>
            </a:r>
            <a:br>
              <a:rPr lang="en-US"/>
            </a:br>
            <a:r>
              <a:rPr lang="en-US"/>
              <a:t>At the top, we begin with the </a:t>
            </a:r>
            <a:r>
              <a:rPr lang="en-US" b="1"/>
              <a:t>Data Pipeline</a:t>
            </a:r>
            <a:r>
              <a:rPr lang="en-US"/>
              <a:t>. We continuously ingest high-volume, real-time data from disparate sources like NYC 311 complaints, traffic APIs, news, and NYC Open Data. This data is orchestrated through Google Cloud services and seamlessly loaded into </a:t>
            </a:r>
            <a:r>
              <a:rPr lang="en-US" b="1"/>
              <a:t>Snowflake</a:t>
            </a:r>
            <a:r>
              <a:rPr lang="en-US"/>
              <a:t> using </a:t>
            </a:r>
            <a:r>
              <a:rPr lang="en-US" err="1"/>
              <a:t>Snowpipe</a:t>
            </a:r>
            <a:r>
              <a:rPr lang="en-US"/>
              <a:t>. In Snowflake, we transform the raw input into highly efficient Materialized Views, ensuring the data is instantly ready for analysis.</a:t>
            </a:r>
          </a:p>
          <a:p>
            <a:r>
              <a:rPr lang="en-US" b="1"/>
              <a:t>[Middle: AI Framework &amp; Services - 30 seconds]</a:t>
            </a:r>
            <a:br>
              <a:rPr lang="en-US"/>
            </a:br>
            <a:r>
              <a:rPr lang="en-US"/>
              <a:t>This clean, fast data then feeds our sophisticated </a:t>
            </a:r>
            <a:r>
              <a:rPr lang="en-US" b="1"/>
              <a:t>AI Framework</a:t>
            </a:r>
            <a:r>
              <a:rPr lang="en-US"/>
              <a:t>, powered extensively by </a:t>
            </a:r>
            <a:r>
              <a:rPr lang="en-US" b="1"/>
              <a:t>Snowflake Cortex AI and Intelligence</a:t>
            </a:r>
            <a:r>
              <a:rPr lang="en-US"/>
              <a:t>. This framework runs our key modules:</a:t>
            </a:r>
          </a:p>
          <a:p>
            <a:r>
              <a:rPr lang="en-US" b="1"/>
              <a:t>Smart Street</a:t>
            </a:r>
            <a:r>
              <a:rPr lang="en-US"/>
              <a:t> uses multi-agent AI to optimize traffic lights and predict incidents in real-time.</a:t>
            </a:r>
          </a:p>
          <a:p>
            <a:r>
              <a:rPr lang="en-US" b="1"/>
              <a:t>Urban SoS</a:t>
            </a:r>
            <a:r>
              <a:rPr lang="en-US"/>
              <a:t> processes calls and social media data instantly to prioritize emergency response.</a:t>
            </a:r>
          </a:p>
          <a:p>
            <a:r>
              <a:rPr lang="en-US"/>
              <a:t>The </a:t>
            </a:r>
            <a:r>
              <a:rPr lang="en-US" b="1"/>
              <a:t>City 360 Dashboard</a:t>
            </a:r>
            <a:r>
              <a:rPr lang="en-US"/>
              <a:t> provides civic planners with a comprehensive, real-time view of city operations.</a:t>
            </a:r>
          </a:p>
          <a:p>
            <a:r>
              <a:rPr lang="en-US"/>
              <a:t>Most powerfully, our </a:t>
            </a:r>
            <a:r>
              <a:rPr lang="en-US" b="1"/>
              <a:t>Resilient Cities</a:t>
            </a:r>
            <a:r>
              <a:rPr lang="en-US"/>
              <a:t> module uses Generative AI for predictive maintenance, running budget simulations and generating immediate, actionable crisis response plans.</a:t>
            </a:r>
          </a:p>
          <a:p>
            <a:r>
              <a:rPr lang="en-US" b="1"/>
              <a:t>[End: Tools &amp; Deployment - 10 seconds]</a:t>
            </a:r>
            <a:br>
              <a:rPr lang="en-US"/>
            </a:br>
            <a:r>
              <a:rPr lang="en-US"/>
              <a:t>The entire system is hosted on the Google Cloud Platform, using containerization for rapid deployment, and the front-end interface is built using </a:t>
            </a:r>
            <a:r>
              <a:rPr lang="en-US" err="1"/>
              <a:t>Streamlit</a:t>
            </a:r>
            <a:r>
              <a:rPr lang="en-US"/>
              <a:t>. This integrated, Snowflake-centric architecture ensures our solution is scalable, robust, and performs highly complex AI tasks with unprecedented speed.</a:t>
            </a: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B83B7433-8351-1BA1-3781-CE81035619A4}"/>
            </a:ext>
          </a:extLst>
        </p:cNvPr>
        <p:cNvGrpSpPr/>
        <p:nvPr/>
      </p:nvGrpSpPr>
      <p:grpSpPr>
        <a:xfrm>
          <a:off x="0" y="0"/>
          <a:ext cx="0" cy="0"/>
          <a:chOff x="0" y="0"/>
          <a:chExt cx="0" cy="0"/>
        </a:xfrm>
      </p:grpSpPr>
      <p:sp>
        <p:nvSpPr>
          <p:cNvPr id="200" name="Google Shape;200;g39843c8f90d_0_29:notes">
            <a:extLst>
              <a:ext uri="{FF2B5EF4-FFF2-40B4-BE49-F238E27FC236}">
                <a16:creationId xmlns:a16="http://schemas.microsoft.com/office/drawing/2014/main" id="{53EFE4C5-BE32-42B9-C876-15AABE615A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39843c8f90d_0_29:notes">
            <a:extLst>
              <a:ext uri="{FF2B5EF4-FFF2-40B4-BE49-F238E27FC236}">
                <a16:creationId xmlns:a16="http://schemas.microsoft.com/office/drawing/2014/main" id="{26A68623-A3F5-BCF0-EFF7-8D2C5D8BE5A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594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9843c8f90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g39843c8f90d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9843c8f90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g39843c8f90d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a:t>[Focus on Citizen Services - 15 seconds]</a:t>
            </a:r>
            <a:br>
              <a:rPr lang="en-US"/>
            </a:br>
            <a:r>
              <a:rPr lang="en-US"/>
              <a:t>Our next focus is enhancing the citizen experience. We plan to integrate </a:t>
            </a:r>
            <a:r>
              <a:rPr lang="en-US" b="1"/>
              <a:t>MTA Real-Time Transit</a:t>
            </a:r>
            <a:r>
              <a:rPr lang="en-US"/>
              <a:t> data, giving riders live subway and bus updates. We will also implement a secure payment gateway for </a:t>
            </a:r>
            <a:r>
              <a:rPr lang="en-US" b="1"/>
              <a:t>Utility &amp; Government Payments</a:t>
            </a:r>
            <a:r>
              <a:rPr lang="en-US"/>
              <a:t>, simplifying the process of paying bills and fees. Furthermore, every citizen will get a </a:t>
            </a:r>
            <a:r>
              <a:rPr lang="en-US" b="1"/>
              <a:t>Personalized Profile</a:t>
            </a:r>
            <a:r>
              <a:rPr lang="en-US"/>
              <a:t>—a dashboard to track their service requests and neighborhood alerts.</a:t>
            </a:r>
          </a:p>
          <a:p>
            <a:r>
              <a:rPr lang="en-US" b="1"/>
              <a:t>[Focus on Advanced Prediction &amp; Planning - 15 seconds]</a:t>
            </a:r>
            <a:br>
              <a:rPr lang="en-US"/>
            </a:br>
            <a:r>
              <a:rPr lang="en-US"/>
              <a:t>We will significantly expand our AI capabilities. This includes utilizing advanced </a:t>
            </a:r>
            <a:r>
              <a:rPr lang="en-US" b="1"/>
              <a:t>Predictive Analytics</a:t>
            </a:r>
            <a:r>
              <a:rPr lang="en-US"/>
              <a:t> to forecast future traffic congestion, identify crime hotspots, and anticipate utility demands </a:t>
            </a:r>
            <a:r>
              <a:rPr lang="en-US" i="1"/>
              <a:t>before</a:t>
            </a:r>
            <a:r>
              <a:rPr lang="en-US"/>
              <a:t> they become emergencies. We will also build an </a:t>
            </a:r>
            <a:r>
              <a:rPr lang="en-US" b="1"/>
              <a:t>Energy Management Dashboard</a:t>
            </a:r>
            <a:r>
              <a:rPr lang="en-US"/>
              <a:t> to monitor city-wide consumption and renewable energy performance.</a:t>
            </a:r>
          </a:p>
          <a:p>
            <a:r>
              <a:rPr lang="en-US" b="1"/>
              <a:t>[Focus on Visualization &amp; Engagement - 15 seconds]</a:t>
            </a:r>
            <a:br>
              <a:rPr lang="en-US"/>
            </a:br>
            <a:r>
              <a:rPr lang="en-US"/>
              <a:t>For better urban planning, we aim to implement a sophisticated </a:t>
            </a:r>
            <a:r>
              <a:rPr lang="en-US" b="1"/>
              <a:t>3D City Visualization</a:t>
            </a:r>
            <a:r>
              <a:rPr lang="en-US"/>
              <a:t> model of NYC, allowing planners to analyze infrastructure projects and potential flood zones interactively. Finally, we want to close the loop with our users by creating a direct </a:t>
            </a:r>
            <a:r>
              <a:rPr lang="en-US" b="1"/>
              <a:t>Community Feedback Loop</a:t>
            </a:r>
            <a:r>
              <a:rPr lang="en-US"/>
              <a:t>, establishing channels for residents to easily report non-emergency issues and participate in surveys about city development.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9843c8f90d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39843c8f90d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a:t>[Data &amp; Subscription Value - 20 seconds]</a:t>
            </a:r>
            <a:br>
              <a:rPr lang="en-US"/>
            </a:br>
            <a:r>
              <a:rPr lang="en-US"/>
              <a:t>First, we capitalize on the high value of our aggregated data. Through </a:t>
            </a:r>
            <a:r>
              <a:rPr lang="en-US" b="1"/>
              <a:t>Anonymized Data Monetization</a:t>
            </a:r>
            <a:r>
              <a:rPr lang="en-US"/>
              <a:t>, we sell valuable, privacy-protected insights—like real-time traffic flow data—to third parties such as logistics companies for optimal routing, or to insurance providers for risk modeling. Parallel to this is our </a:t>
            </a:r>
            <a:r>
              <a:rPr lang="en-US" b="1"/>
              <a:t>Tiered Access/Subscription model</a:t>
            </a:r>
            <a:r>
              <a:rPr lang="en-US"/>
              <a:t>. Basic citizen services remain free to drive adoption, but we charge specialized users, like data scientists or developers, a premium subscription fee for access to our predictive modeling endpoints and high-frequency APIs.</a:t>
            </a:r>
          </a:p>
          <a:p>
            <a:r>
              <a:rPr lang="en-US" b="1"/>
              <a:t>[B2B/G Contracts - 20 seconds]</a:t>
            </a:r>
            <a:br>
              <a:rPr lang="en-US"/>
            </a:br>
            <a:r>
              <a:rPr lang="en-US"/>
              <a:t>Our third, high-value stream comes from </a:t>
            </a:r>
            <a:r>
              <a:rPr lang="en-US" b="1"/>
              <a:t>B2G and B2B Service Contracts</a:t>
            </a:r>
            <a:r>
              <a:rPr lang="en-US"/>
              <a:t>. Since the application is embedded in city operations, the municipality can generate revenue by charging specialized businesses. This could mean charging construction companies for permits processed directly through the app, or charging utility providers for dedicated real-time sensor monitoring access within the platform.</a:t>
            </a:r>
          </a:p>
          <a:p>
            <a:r>
              <a:rPr lang="en-US" b="1"/>
              <a:t>[Ecosystem &amp; Local Revenue - 20 seconds]</a:t>
            </a:r>
            <a:br>
              <a:rPr lang="en-US"/>
            </a:br>
            <a:r>
              <a:rPr lang="en-US"/>
              <a:t>Finally, we build revenue within the city ecosystem itself. </a:t>
            </a:r>
            <a:r>
              <a:rPr lang="en-US" b="1"/>
              <a:t>Transaction Fees</a:t>
            </a:r>
            <a:r>
              <a:rPr lang="en-US"/>
              <a:t> allow us to take a small commission on services facilitated through the app’s marketplace—like a fee for reserving a parking spot. And to support local businesses, we offer </a:t>
            </a:r>
            <a:r>
              <a:rPr lang="en-US" b="1"/>
              <a:t>Sponsored Content/Local Ads</a:t>
            </a:r>
            <a:r>
              <a:rPr lang="en-US"/>
              <a:t>, implementing non-intrusive, geographically targeted promotions, such as promoting a local coffee shop deal when a user checks a transit schedule nearby.</a:t>
            </a:r>
          </a:p>
          <a:p>
            <a:r>
              <a:rPr lang="en-US"/>
              <a:t>This diversified strategy ensures profitability while keeping core services free for citizens, maximizing adoption and creating a financial engine that reinvests in the platform's future.</a:t>
            </a: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9843c8f90d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39843c8f90d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73706E52-4648-0B32-D250-83CB5F2026CA}"/>
            </a:ext>
          </a:extLst>
        </p:cNvPr>
        <p:cNvGrpSpPr/>
        <p:nvPr/>
      </p:nvGrpSpPr>
      <p:grpSpPr>
        <a:xfrm>
          <a:off x="0" y="0"/>
          <a:ext cx="0" cy="0"/>
          <a:chOff x="0" y="0"/>
          <a:chExt cx="0" cy="0"/>
        </a:xfrm>
      </p:grpSpPr>
      <p:sp>
        <p:nvSpPr>
          <p:cNvPr id="106" name="Google Shape;106;g39843c8f90d_2_55:notes">
            <a:extLst>
              <a:ext uri="{FF2B5EF4-FFF2-40B4-BE49-F238E27FC236}">
                <a16:creationId xmlns:a16="http://schemas.microsoft.com/office/drawing/2014/main" id="{6471271B-DF6B-205F-D4CC-DF2FBEE280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39843c8f90d_2_55:notes">
            <a:extLst>
              <a:ext uri="{FF2B5EF4-FFF2-40B4-BE49-F238E27FC236}">
                <a16:creationId xmlns:a16="http://schemas.microsoft.com/office/drawing/2014/main" id="{423B8155-4CD1-4E81-8B30-0826FEDD85C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0957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9843c8f90d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39843c8f90d_2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a:t>Our platform is designed to benefit everyone: making the city run smoother for officials, and making life easier for residents.</a:t>
            </a:r>
          </a:p>
          <a:p>
            <a:r>
              <a:rPr lang="en-US"/>
              <a:t>For city planners, we use powerful </a:t>
            </a:r>
            <a:r>
              <a:rPr lang="en-US" b="1"/>
              <a:t>Artificial Intelligence</a:t>
            </a:r>
            <a:r>
              <a:rPr lang="en-US"/>
              <a:t> to look at massive amounts of city data—from 311 calls to weather reports—and predict problems. This helps them fix infrastructure and budget money </a:t>
            </a:r>
            <a:r>
              <a:rPr lang="en-US" i="1"/>
              <a:t>before</a:t>
            </a:r>
            <a:r>
              <a:rPr lang="en-US"/>
              <a:t> issues arise, leading to smarter maintenance and savings.</a:t>
            </a:r>
          </a:p>
          <a:p>
            <a:r>
              <a:rPr lang="en-US"/>
              <a:t>For the everyday New Yorker, it provides essential tools like real-time traffic solutions, instant emergency alerts through our </a:t>
            </a:r>
            <a:r>
              <a:rPr lang="en-US" b="1"/>
              <a:t>Urban SoS</a:t>
            </a:r>
            <a:r>
              <a:rPr lang="en-US"/>
              <a:t> module, and one simple place to find city services.</a:t>
            </a:r>
          </a:p>
          <a:p>
            <a:r>
              <a:rPr lang="en-US"/>
              <a:t>We utilize the latest data technology, integrating all public city data sources with powerful AI tools from </a:t>
            </a:r>
            <a:r>
              <a:rPr lang="en-US" b="1"/>
              <a:t>Snowflake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9843c8f90d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g39843c8f90d_2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9843c8f90d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39843c8f90d_2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9843c8f90d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39843c8f90d_2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9843c8f90d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g39843c8f90d_2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9843c8f90d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9843c8f90d_2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9843c8f90d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39843c8f90d_2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8" name="Google Shape;58;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9" name="Google Shape;5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2" name="Google Shape;6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6" name="Google Shape;6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9" name="Google Shape;69;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0" name="Google Shape;70;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1" name="Google Shape;71;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4" name="Google Shape;7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7" name="Google Shape;77;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8" name="Google Shape;78;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1" name="Google Shape;8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5" name="Google Shape;85;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6" name="Google Shape;86;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7" name="Google Shape;87;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90" name="Google Shape;9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sp>
        <p:nvSpPr>
          <p:cNvPr id="92" name="Google Shape;92;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3" name="Google Shape;93;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4" name="Google Shape;9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4" name="Google Shape;54;p13"/>
          <p:cNvSpPr txBox="1"/>
          <p:nvPr/>
        </p:nvSpPr>
        <p:spPr>
          <a:xfrm>
            <a:off x="63500" y="63500"/>
            <a:ext cx="1341438" cy="18288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200" b="0" i="0" u="none" strike="noStrike" cap="none">
                <a:solidFill>
                  <a:srgbClr val="000000"/>
                </a:solidFill>
                <a:latin typeface="Arial"/>
                <a:ea typeface="Arial"/>
                <a:cs typeface="Arial"/>
                <a:sym typeface="Arial"/>
              </a:rPr>
              <a:t>Micron Confidential</a:t>
            </a:r>
            <a:endParaRPr/>
          </a:p>
        </p:txBody>
      </p:sp>
      <p:sp>
        <p:nvSpPr>
          <p:cNvPr id="55" name="Google Shape;55;p13"/>
          <p:cNvSpPr txBox="1"/>
          <p:nvPr/>
        </p:nvSpPr>
        <p:spPr>
          <a:xfrm>
            <a:off x="63500" y="4897120"/>
            <a:ext cx="1341438" cy="18288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200" b="0" i="0" u="none" strike="noStrike" cap="none">
                <a:solidFill>
                  <a:srgbClr val="000000"/>
                </a:solidFill>
                <a:latin typeface="Arial"/>
                <a:ea typeface="Arial"/>
                <a:cs typeface="Arial"/>
                <a:sym typeface="Arial"/>
              </a:rPr>
              <a:t>Micron Confidential</a:t>
            </a: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hyperlink" Target="https://nyc-360-558345184877.europe-west1.run.app/SmartStreet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2.png"/><Relationship Id="rId21" Type="http://schemas.openxmlformats.org/officeDocument/2006/relationships/image" Target="../media/image26.png"/><Relationship Id="rId7" Type="http://schemas.openxmlformats.org/officeDocument/2006/relationships/image" Target="../media/image12.jpeg"/><Relationship Id="rId12" Type="http://schemas.openxmlformats.org/officeDocument/2006/relationships/image" Target="../media/image17.jpe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notesSlide" Target="../notesSlides/notesSlide12.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jpeg"/><Relationship Id="rId24" Type="http://schemas.openxmlformats.org/officeDocument/2006/relationships/image" Target="../media/image29.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jpeg"/><Relationship Id="rId14" Type="http://schemas.openxmlformats.org/officeDocument/2006/relationships/image" Target="../media/image19.png"/><Relationship Id="rId22" Type="http://schemas.openxmlformats.org/officeDocument/2006/relationships/image" Target="../media/image27.png"/></Relationships>
</file>

<file path=ppt/slides/_rels/slide13.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41.png"/><Relationship Id="rId26" Type="http://schemas.openxmlformats.org/officeDocument/2006/relationships/image" Target="../media/image48.png"/><Relationship Id="rId21" Type="http://schemas.openxmlformats.org/officeDocument/2006/relationships/image" Target="../media/image43.png"/><Relationship Id="rId34" Type="http://schemas.openxmlformats.org/officeDocument/2006/relationships/image" Target="../media/image52.jpeg"/><Relationship Id="rId7" Type="http://schemas.openxmlformats.org/officeDocument/2006/relationships/image" Target="../media/image35.png"/><Relationship Id="rId12" Type="http://schemas.openxmlformats.org/officeDocument/2006/relationships/image" Target="../media/image39.png"/><Relationship Id="rId17" Type="http://schemas.openxmlformats.org/officeDocument/2006/relationships/image" Target="../media/image22.png"/><Relationship Id="rId25" Type="http://schemas.openxmlformats.org/officeDocument/2006/relationships/image" Target="../media/image47.png"/><Relationship Id="rId33" Type="http://schemas.openxmlformats.org/officeDocument/2006/relationships/image" Target="../media/image24.png"/><Relationship Id="rId2" Type="http://schemas.openxmlformats.org/officeDocument/2006/relationships/notesSlide" Target="../notesSlides/notesSlide13.xml"/><Relationship Id="rId16" Type="http://schemas.openxmlformats.org/officeDocument/2006/relationships/image" Target="../media/image21.png"/><Relationship Id="rId20" Type="http://schemas.openxmlformats.org/officeDocument/2006/relationships/image" Target="../media/image42.png"/><Relationship Id="rId29"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4.png"/><Relationship Id="rId11" Type="http://schemas.openxmlformats.org/officeDocument/2006/relationships/image" Target="../media/image38.png"/><Relationship Id="rId24" Type="http://schemas.openxmlformats.org/officeDocument/2006/relationships/image" Target="../media/image46.png"/><Relationship Id="rId32" Type="http://schemas.openxmlformats.org/officeDocument/2006/relationships/image" Target="../media/image28.png"/><Relationship Id="rId37" Type="http://schemas.openxmlformats.org/officeDocument/2006/relationships/image" Target="../media/image55.png"/><Relationship Id="rId5" Type="http://schemas.openxmlformats.org/officeDocument/2006/relationships/image" Target="../media/image33.png"/><Relationship Id="rId15" Type="http://schemas.openxmlformats.org/officeDocument/2006/relationships/image" Target="../media/image20.png"/><Relationship Id="rId23" Type="http://schemas.openxmlformats.org/officeDocument/2006/relationships/image" Target="../media/image45.png"/><Relationship Id="rId28" Type="http://schemas.openxmlformats.org/officeDocument/2006/relationships/image" Target="../media/image26.png"/><Relationship Id="rId36" Type="http://schemas.openxmlformats.org/officeDocument/2006/relationships/image" Target="../media/image54.png"/><Relationship Id="rId10" Type="http://schemas.openxmlformats.org/officeDocument/2006/relationships/image" Target="../media/image37.jpeg"/><Relationship Id="rId19" Type="http://schemas.openxmlformats.org/officeDocument/2006/relationships/image" Target="../media/image23.png"/><Relationship Id="rId31" Type="http://schemas.openxmlformats.org/officeDocument/2006/relationships/image" Target="../media/image51.png"/><Relationship Id="rId4" Type="http://schemas.openxmlformats.org/officeDocument/2006/relationships/image" Target="../media/image32.png"/><Relationship Id="rId9" Type="http://schemas.openxmlformats.org/officeDocument/2006/relationships/image" Target="../media/image36.png"/><Relationship Id="rId14" Type="http://schemas.openxmlformats.org/officeDocument/2006/relationships/image" Target="../media/image40.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0.png"/><Relationship Id="rId35" Type="http://schemas.openxmlformats.org/officeDocument/2006/relationships/image" Target="../media/image53.jpeg"/><Relationship Id="rId8" Type="http://schemas.openxmlformats.org/officeDocument/2006/relationships/image" Target="../media/image25.png"/><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hyperlink" Target="https://github.com/Data-Driven-Droids/NYC-traffic-route-system" TargetMode="External"/><Relationship Id="rId4" Type="http://schemas.openxmlformats.org/officeDocument/2006/relationships/hyperlink" Target="https://nyc-360-558345184877.europe-west1.run.ap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hyperlink" Target="https://nyc-360-558345184877.europe-west1.run.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hyperlink" Target="https://nyc-360-558345184877.europe-west1.run.app/AI_Assistan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hyperlink" Target="https://nyc-360-558345184877.europe-west1.run.app/BinSyn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hyperlink" Target="https://nyc-360-558345184877.europe-west1.run.app/CityGuard_&amp;_UrbanSO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hyperlink" Target="https://nyc-360-558345184877.europe-west1.run.app/ResilientCiti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GB"/>
              <a:t>-</a:t>
            </a:r>
            <a:endParaRPr/>
          </a:p>
        </p:txBody>
      </p:sp>
      <p:sp>
        <p:nvSpPr>
          <p:cNvPr id="102" name="Google Shape;102;p2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103" name="Google Shape;103;p25" title="YS.IS.s1.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04" name="Google Shape;104;p25"/>
          <p:cNvSpPr txBox="1"/>
          <p:nvPr/>
        </p:nvSpPr>
        <p:spPr>
          <a:xfrm>
            <a:off x="225725" y="3506950"/>
            <a:ext cx="8760000" cy="136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1500" b="1" i="0" u="none" strike="noStrike" cap="none">
                <a:solidFill>
                  <a:srgbClr val="000000"/>
                </a:solidFill>
                <a:latin typeface="Noto Sans JP"/>
                <a:ea typeface="Noto Sans JP"/>
                <a:cs typeface="Noto Sans JP"/>
                <a:sym typeface="Noto Sans JP"/>
              </a:rPr>
              <a:t>Team Details</a:t>
            </a:r>
            <a:endParaRPr sz="1500" b="1" i="0" u="none" strike="noStrike" cap="none">
              <a:solidFill>
                <a:srgbClr val="000000"/>
              </a:solidFill>
              <a:latin typeface="Noto Sans JP"/>
              <a:ea typeface="Noto Sans JP"/>
              <a:cs typeface="Noto Sans JP"/>
              <a:sym typeface="Noto Sans JP"/>
            </a:endParaRPr>
          </a:p>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Noto Sans JP"/>
              <a:ea typeface="Noto Sans JP"/>
              <a:cs typeface="Noto Sans JP"/>
              <a:sym typeface="Noto Sans JP"/>
            </a:endParaRPr>
          </a:p>
          <a:p>
            <a:pPr marL="914400" marR="0" lvl="1" indent="-323850" algn="l" rtl="0">
              <a:lnSpc>
                <a:spcPct val="100000"/>
              </a:lnSpc>
              <a:spcBef>
                <a:spcPts val="0"/>
              </a:spcBef>
              <a:spcAft>
                <a:spcPts val="0"/>
              </a:spcAft>
              <a:buClr>
                <a:srgbClr val="000000"/>
              </a:buClr>
              <a:buSzPts val="1500"/>
              <a:buFont typeface="Noto Sans JP"/>
              <a:buAutoNum type="alphaLcPeriod"/>
            </a:pPr>
            <a:r>
              <a:rPr lang="en-GB" sz="1500" b="1" i="0" u="none" strike="noStrike" cap="none">
                <a:solidFill>
                  <a:srgbClr val="000000"/>
                </a:solidFill>
                <a:latin typeface="Noto Sans JP"/>
                <a:ea typeface="Noto Sans JP"/>
                <a:cs typeface="Noto Sans JP"/>
                <a:sym typeface="Noto Sans JP"/>
              </a:rPr>
              <a:t>Team name: </a:t>
            </a:r>
            <a:r>
              <a:rPr lang="en-GB" sz="1600" b="1" i="0" u="none" strike="noStrike" cap="none">
                <a:solidFill>
                  <a:srgbClr val="0070C0"/>
                </a:solidFill>
                <a:latin typeface="Arial"/>
                <a:ea typeface="Arial"/>
                <a:cs typeface="Arial"/>
                <a:sym typeface="Arial"/>
              </a:rPr>
              <a:t>Data Driven Droids</a:t>
            </a:r>
            <a:endParaRPr sz="1500" b="1" i="0" u="none" strike="noStrike" cap="none">
              <a:solidFill>
                <a:srgbClr val="0070C0"/>
              </a:solidFill>
              <a:latin typeface="Noto Sans JP"/>
              <a:ea typeface="Noto Sans JP"/>
              <a:cs typeface="Noto Sans JP"/>
              <a:sym typeface="Noto Sans JP"/>
            </a:endParaRPr>
          </a:p>
          <a:p>
            <a:pPr marL="914400" marR="0" lvl="1" indent="-323850" algn="l" rtl="0">
              <a:lnSpc>
                <a:spcPct val="100000"/>
              </a:lnSpc>
              <a:spcBef>
                <a:spcPts val="0"/>
              </a:spcBef>
              <a:spcAft>
                <a:spcPts val="0"/>
              </a:spcAft>
              <a:buClr>
                <a:srgbClr val="000000"/>
              </a:buClr>
              <a:buSzPts val="1500"/>
              <a:buFont typeface="Noto Sans JP"/>
              <a:buAutoNum type="alphaLcPeriod"/>
            </a:pPr>
            <a:r>
              <a:rPr lang="en-GB" sz="1500" b="1" i="0" u="none" strike="noStrike" cap="none">
                <a:solidFill>
                  <a:srgbClr val="000000"/>
                </a:solidFill>
                <a:latin typeface="Noto Sans JP"/>
                <a:ea typeface="Noto Sans JP"/>
                <a:cs typeface="Noto Sans JP"/>
                <a:sym typeface="Noto Sans JP"/>
              </a:rPr>
              <a:t>Team leader name: </a:t>
            </a:r>
            <a:r>
              <a:rPr lang="en-GB" sz="1500" b="1" i="0" u="none" strike="noStrike" cap="none">
                <a:solidFill>
                  <a:srgbClr val="0070C0"/>
                </a:solidFill>
                <a:latin typeface="Noto Sans JP"/>
                <a:ea typeface="Noto Sans JP"/>
                <a:cs typeface="Noto Sans JP"/>
                <a:sym typeface="Noto Sans JP"/>
              </a:rPr>
              <a:t>Utkarsh Tripathi</a:t>
            </a:r>
            <a:endParaRPr sz="1500" b="1" i="0" u="none" strike="noStrike" cap="none">
              <a:solidFill>
                <a:srgbClr val="0070C0"/>
              </a:solidFill>
              <a:latin typeface="Noto Sans JP"/>
              <a:ea typeface="Noto Sans JP"/>
              <a:cs typeface="Noto Sans JP"/>
              <a:sym typeface="Noto Sans JP"/>
            </a:endParaRPr>
          </a:p>
          <a:p>
            <a:pPr marL="914400" marR="0" lvl="1" indent="-323850" algn="l" rtl="0">
              <a:lnSpc>
                <a:spcPct val="100000"/>
              </a:lnSpc>
              <a:spcBef>
                <a:spcPts val="0"/>
              </a:spcBef>
              <a:spcAft>
                <a:spcPts val="0"/>
              </a:spcAft>
              <a:buClr>
                <a:srgbClr val="000000"/>
              </a:buClr>
              <a:buSzPts val="1500"/>
              <a:buFont typeface="Noto Sans JP"/>
              <a:buAutoNum type="alphaLcPeriod"/>
            </a:pPr>
            <a:r>
              <a:rPr lang="en-GB" sz="1500" b="1" i="0" u="none" strike="noStrike" cap="none">
                <a:solidFill>
                  <a:srgbClr val="000000"/>
                </a:solidFill>
                <a:latin typeface="Noto Sans JP"/>
                <a:ea typeface="Noto Sans JP"/>
                <a:cs typeface="Noto Sans JP"/>
                <a:sym typeface="Noto Sans JP"/>
              </a:rPr>
              <a:t>Problem Statement: </a:t>
            </a:r>
            <a:r>
              <a:rPr lang="en-GB" sz="1600" b="1" i="0" u="none" strike="noStrike" cap="none">
                <a:solidFill>
                  <a:srgbClr val="0070C0"/>
                </a:solidFill>
                <a:latin typeface="Arial"/>
                <a:ea typeface="Arial"/>
                <a:cs typeface="Arial"/>
                <a:sym typeface="Arial"/>
              </a:rPr>
              <a:t>Enhancing City Infrastructure with Data-Driven Decisions</a:t>
            </a:r>
            <a:endParaRPr sz="1500" b="1" i="0" u="none" strike="noStrike" cap="none">
              <a:solidFill>
                <a:srgbClr val="0070C0"/>
              </a:solidFill>
              <a:latin typeface="Noto Sans JP"/>
              <a:ea typeface="Noto Sans JP"/>
              <a:cs typeface="Noto Sans JP"/>
              <a:sym typeface="Noto Sans JP"/>
            </a:endParaRPr>
          </a:p>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Noto Sans JP"/>
              <a:ea typeface="Noto Sans JP"/>
              <a:cs typeface="Noto Sans JP"/>
              <a:sym typeface="Noto Sans J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69"/>
        <p:cNvGrpSpPr/>
        <p:nvPr/>
      </p:nvGrpSpPr>
      <p:grpSpPr>
        <a:xfrm>
          <a:off x="0" y="0"/>
          <a:ext cx="0" cy="0"/>
          <a:chOff x="0" y="0"/>
          <a:chExt cx="0" cy="0"/>
        </a:xfrm>
      </p:grpSpPr>
      <p:pic>
        <p:nvPicPr>
          <p:cNvPr id="170" name="Google Shape;170;p33" title="YS.IS.s2.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71" name="Google Shape;171;p33"/>
          <p:cNvSpPr txBox="1"/>
          <p:nvPr/>
        </p:nvSpPr>
        <p:spPr>
          <a:xfrm>
            <a:off x="196457" y="738055"/>
            <a:ext cx="8751000" cy="62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400" b="1" i="0" u="none" strike="noStrike" cap="none">
                <a:solidFill>
                  <a:srgbClr val="000000"/>
                </a:solidFill>
                <a:latin typeface="Noto Sans JP"/>
                <a:ea typeface="Noto Sans JP"/>
                <a:cs typeface="Noto Sans JP"/>
                <a:sym typeface="Noto Sans JP"/>
              </a:rPr>
              <a:t>Solution Modules </a:t>
            </a:r>
            <a:r>
              <a:rPr lang="en-GB" sz="1600" b="0" i="0" u="none" strike="noStrike" cap="none">
                <a:solidFill>
                  <a:srgbClr val="000000"/>
                </a:solidFill>
                <a:latin typeface="Noto Sans JP"/>
                <a:ea typeface="Noto Sans JP"/>
                <a:cs typeface="Noto Sans JP"/>
                <a:sym typeface="Noto Sans JP"/>
              </a:rPr>
              <a:t>–</a:t>
            </a:r>
            <a:r>
              <a:rPr lang="en-GB" sz="1600" b="1" i="0" u="none" strike="noStrike" cap="none">
                <a:solidFill>
                  <a:srgbClr val="000000"/>
                </a:solidFill>
                <a:latin typeface="Noto Sans JP"/>
                <a:ea typeface="Noto Sans JP"/>
                <a:cs typeface="Noto Sans JP"/>
                <a:sym typeface="Noto Sans JP"/>
              </a:rPr>
              <a:t> Smart Streets Services</a:t>
            </a:r>
            <a:endParaRPr sz="900" b="1" i="0" u="none" strike="noStrike" cap="none">
              <a:solidFill>
                <a:srgbClr val="000000"/>
              </a:solidFill>
              <a:latin typeface="Noto Sans JP"/>
              <a:ea typeface="Noto Sans JP"/>
              <a:cs typeface="Noto Sans JP"/>
              <a:sym typeface="Noto Sans JP"/>
            </a:endParaRPr>
          </a:p>
          <a:p>
            <a:pPr marL="0" marR="0" lvl="0" indent="0" algn="l" rtl="0">
              <a:lnSpc>
                <a:spcPct val="100000"/>
              </a:lnSpc>
              <a:spcBef>
                <a:spcPts val="0"/>
              </a:spcBef>
              <a:spcAft>
                <a:spcPts val="0"/>
              </a:spcAft>
              <a:buNone/>
            </a:pPr>
            <a:r>
              <a:rPr lang="en-GB" sz="900" b="1" i="0" u="sng" strike="noStrike" cap="none">
                <a:solidFill>
                  <a:schemeClr val="hlink"/>
                </a:solidFill>
                <a:latin typeface="Noto Sans JP"/>
                <a:ea typeface="Noto Sans JP"/>
                <a:cs typeface="Noto Sans JP"/>
                <a:sym typeface="Noto Sans JP"/>
                <a:hlinkClick r:id="rId4"/>
              </a:rPr>
              <a:t>https://nyc-360-558345184877.europe-west1.run.app/SmartStreets</a:t>
            </a:r>
            <a:r>
              <a:rPr lang="en-GB" sz="900" b="1" i="0" u="none" strike="noStrike" cap="none">
                <a:solidFill>
                  <a:srgbClr val="000000"/>
                </a:solidFill>
                <a:latin typeface="Noto Sans JP"/>
                <a:ea typeface="Noto Sans JP"/>
                <a:cs typeface="Noto Sans JP"/>
                <a:sym typeface="Noto Sans JP"/>
              </a:rPr>
              <a:t> </a:t>
            </a:r>
            <a:endParaRPr/>
          </a:p>
        </p:txBody>
      </p:sp>
      <p:pic>
        <p:nvPicPr>
          <p:cNvPr id="172" name="Google Shape;172;p33"/>
          <p:cNvPicPr preferRelativeResize="0"/>
          <p:nvPr/>
        </p:nvPicPr>
        <p:blipFill rotWithShape="1">
          <a:blip r:embed="rId5">
            <a:alphaModFix/>
          </a:blip>
          <a:srcRect/>
          <a:stretch/>
        </p:blipFill>
        <p:spPr>
          <a:xfrm>
            <a:off x="149901" y="1364105"/>
            <a:ext cx="6528219" cy="3490374"/>
          </a:xfrm>
          <a:prstGeom prst="rect">
            <a:avLst/>
          </a:prstGeom>
          <a:noFill/>
          <a:ln>
            <a:noFill/>
          </a:ln>
        </p:spPr>
      </p:pic>
      <p:sp>
        <p:nvSpPr>
          <p:cNvPr id="173" name="Google Shape;173;p33"/>
          <p:cNvSpPr txBox="1"/>
          <p:nvPr/>
        </p:nvSpPr>
        <p:spPr>
          <a:xfrm>
            <a:off x="6803902" y="1636643"/>
            <a:ext cx="2190300" cy="286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900" b="1" i="0" u="none" strike="noStrike" cap="none">
                <a:solidFill>
                  <a:srgbClr val="000000"/>
                </a:solidFill>
                <a:latin typeface="Arial"/>
                <a:ea typeface="Arial"/>
                <a:cs typeface="Arial"/>
                <a:sym typeface="Arial"/>
              </a:rPr>
              <a:t>Real-time Traffic Monitoring: </a:t>
            </a:r>
            <a:r>
              <a:rPr lang="en-GB" sz="900" b="0" i="0" u="none" strike="noStrike" cap="none">
                <a:solidFill>
                  <a:srgbClr val="000000"/>
                </a:solidFill>
                <a:latin typeface="Arial"/>
                <a:ea typeface="Arial"/>
                <a:cs typeface="Arial"/>
                <a:sym typeface="Arial"/>
              </a:rPr>
              <a:t>Displays key metrics for live traffic, including total active events, coverage area, and the breakdown of events by severity (Critical, Major, Moderate, Minor).</a:t>
            </a:r>
            <a:endParaRPr/>
          </a:p>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GB" sz="900" b="1" i="0" u="none" strike="noStrike" cap="none">
                <a:solidFill>
                  <a:srgbClr val="000000"/>
                </a:solidFill>
                <a:latin typeface="Arial"/>
                <a:ea typeface="Arial"/>
                <a:cs typeface="Arial"/>
                <a:sym typeface="Arial"/>
              </a:rPr>
              <a:t>Visual Analytics and Mapping: </a:t>
            </a:r>
            <a:r>
              <a:rPr lang="en-GB" sz="900" b="0" i="0" u="none" strike="noStrike" cap="none">
                <a:solidFill>
                  <a:srgbClr val="000000"/>
                </a:solidFill>
                <a:latin typeface="Arial"/>
                <a:ea typeface="Arial"/>
                <a:cs typeface="Arial"/>
                <a:sym typeface="Arial"/>
              </a:rPr>
              <a:t>Features a Traffic Analytics Dashboard for severity and event type distribution, a Live Congestion Map, and a Route Planning tool for quick navigation checks.</a:t>
            </a:r>
            <a:endParaRPr/>
          </a:p>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GB" sz="900" b="1" i="0" u="none" strike="noStrike" cap="none">
                <a:solidFill>
                  <a:srgbClr val="000000"/>
                </a:solidFill>
                <a:latin typeface="Arial"/>
                <a:ea typeface="Arial"/>
                <a:cs typeface="Arial"/>
                <a:sym typeface="Arial"/>
              </a:rPr>
              <a:t>Detailed Event Reporting: </a:t>
            </a:r>
            <a:r>
              <a:rPr lang="en-GB" sz="900" b="0" i="0" u="none" strike="noStrike" cap="none">
                <a:solidFill>
                  <a:srgbClr val="000000"/>
                </a:solidFill>
                <a:latin typeface="Arial"/>
                <a:ea typeface="Arial"/>
                <a:cs typeface="Arial"/>
                <a:sym typeface="Arial"/>
              </a:rPr>
              <a:t>Provides specific lists and alerts for active Congestion Hotspots and all Traffic Events/Incidents, including location details, start/end times, and severity levels.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GB"/>
              <a:t>-</a:t>
            </a:r>
            <a:endParaRPr/>
          </a:p>
        </p:txBody>
      </p:sp>
      <p:sp>
        <p:nvSpPr>
          <p:cNvPr id="204" name="Google Shape;20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205" name="Google Shape;205;p37" title="YS.IS.s1.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06" name="Google Shape;206;p37"/>
          <p:cNvSpPr txBox="1"/>
          <p:nvPr/>
        </p:nvSpPr>
        <p:spPr>
          <a:xfrm>
            <a:off x="72300" y="3731803"/>
            <a:ext cx="8760000" cy="888688"/>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000000"/>
              </a:buClr>
              <a:buSzPts val="1500"/>
              <a:buFont typeface="Arial" panose="020B0604020202020204" pitchFamily="34" charset="0"/>
              <a:buChar char="•"/>
            </a:pPr>
            <a:r>
              <a:rPr lang="en-GB" sz="1800" b="1">
                <a:latin typeface="Noto Sans JP"/>
                <a:ea typeface="Noto Sans JP"/>
                <a:cs typeface="Noto Sans JP"/>
                <a:sym typeface="Noto Sans JP"/>
              </a:rPr>
              <a:t>Tools, Data Sources and </a:t>
            </a:r>
            <a:r>
              <a:rPr lang="en-GB" sz="1800" b="1" i="0" u="none" strike="noStrike" cap="none">
                <a:solidFill>
                  <a:srgbClr val="000000"/>
                </a:solidFill>
                <a:latin typeface="Noto Sans JP"/>
                <a:ea typeface="Noto Sans JP"/>
                <a:cs typeface="Noto Sans JP"/>
                <a:sym typeface="Noto Sans JP"/>
              </a:rPr>
              <a:t>Technologies Used</a:t>
            </a:r>
          </a:p>
          <a:p>
            <a:pPr marL="0" marR="0" lvl="0" indent="0" algn="l" rtl="0">
              <a:lnSpc>
                <a:spcPct val="100000"/>
              </a:lnSpc>
              <a:spcBef>
                <a:spcPts val="0"/>
              </a:spcBef>
              <a:spcAft>
                <a:spcPts val="0"/>
              </a:spcAft>
              <a:buClr>
                <a:srgbClr val="000000"/>
              </a:buClr>
              <a:buSzPts val="1500"/>
              <a:buFont typeface="Arial"/>
              <a:buNone/>
            </a:pPr>
            <a:endParaRPr lang="en-IN" sz="1800" b="1" i="0" u="none" strike="noStrike" cap="none">
              <a:solidFill>
                <a:srgbClr val="0070C0"/>
              </a:solidFill>
              <a:latin typeface="Noto Sans JP"/>
              <a:ea typeface="Noto Sans JP"/>
              <a:cs typeface="Noto Sans JP"/>
              <a:sym typeface="Noto Sans JP"/>
            </a:endParaRPr>
          </a:p>
          <a:p>
            <a:pPr marL="285750" marR="0" lvl="0" indent="-285750" algn="l" rtl="0">
              <a:lnSpc>
                <a:spcPct val="100000"/>
              </a:lnSpc>
              <a:spcBef>
                <a:spcPts val="0"/>
              </a:spcBef>
              <a:spcAft>
                <a:spcPts val="0"/>
              </a:spcAft>
              <a:buClr>
                <a:srgbClr val="000000"/>
              </a:buClr>
              <a:buSzPts val="1500"/>
              <a:buFont typeface="Arial" panose="020B0604020202020204" pitchFamily="34" charset="0"/>
              <a:buChar char="•"/>
            </a:pPr>
            <a:r>
              <a:rPr lang="en-IN" sz="1800" b="1">
                <a:solidFill>
                  <a:schemeClr val="tx1"/>
                </a:solidFill>
                <a:latin typeface="Noto Sans JP"/>
                <a:ea typeface="Noto Sans JP"/>
                <a:cs typeface="Noto Sans JP"/>
                <a:sym typeface="Noto Sans JP"/>
              </a:rPr>
              <a:t>Architecture</a:t>
            </a:r>
            <a:endParaRPr sz="1800" b="1" i="0" u="none" strike="noStrike" cap="none">
              <a:solidFill>
                <a:schemeClr val="tx1"/>
              </a:solidFill>
              <a:latin typeface="Noto Sans JP"/>
              <a:ea typeface="Noto Sans JP"/>
              <a:cs typeface="Noto Sans JP"/>
              <a:sym typeface="Noto Sans JP"/>
            </a:endParaRPr>
          </a:p>
          <a:p>
            <a:pPr marL="0" marR="0" lvl="0" indent="0" algn="l" rtl="0">
              <a:lnSpc>
                <a:spcPct val="100000"/>
              </a:lnSpc>
              <a:spcBef>
                <a:spcPts val="0"/>
              </a:spcBef>
              <a:spcAft>
                <a:spcPts val="0"/>
              </a:spcAft>
              <a:buClr>
                <a:srgbClr val="000000"/>
              </a:buClr>
              <a:buSzPts val="1500"/>
              <a:buFont typeface="Arial"/>
              <a:buNone/>
            </a:pPr>
            <a:endParaRPr sz="1800" b="1" i="0" u="none" strike="noStrike" cap="none">
              <a:solidFill>
                <a:srgbClr val="000000"/>
              </a:solidFill>
              <a:latin typeface="Noto Sans JP"/>
              <a:ea typeface="Noto Sans JP"/>
              <a:cs typeface="Noto Sans JP"/>
              <a:sym typeface="Noto Sans J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title="YS.IS.s2.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12" name="Google Shape;212;p38"/>
          <p:cNvSpPr txBox="1"/>
          <p:nvPr/>
        </p:nvSpPr>
        <p:spPr>
          <a:xfrm>
            <a:off x="150245" y="704031"/>
            <a:ext cx="8359500" cy="42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000000"/>
                </a:solidFill>
                <a:latin typeface="Noto Sans JP"/>
                <a:ea typeface="Noto Sans JP"/>
                <a:cs typeface="Noto Sans JP"/>
                <a:sym typeface="Noto Sans JP"/>
              </a:rPr>
              <a:t>Technologies used in the solution</a:t>
            </a:r>
            <a:endParaRPr sz="1600" b="1" i="0" u="none" strike="noStrike" cap="none">
              <a:solidFill>
                <a:srgbClr val="000000"/>
              </a:solidFill>
              <a:latin typeface="Noto Sans JP"/>
              <a:ea typeface="Noto Sans JP"/>
              <a:cs typeface="Noto Sans JP"/>
              <a:sym typeface="Noto Sans JP"/>
            </a:endParaRPr>
          </a:p>
        </p:txBody>
      </p:sp>
      <p:sp>
        <p:nvSpPr>
          <p:cNvPr id="213" name="Google Shape;213;p38"/>
          <p:cNvSpPr/>
          <p:nvPr/>
        </p:nvSpPr>
        <p:spPr>
          <a:xfrm>
            <a:off x="439003" y="1677158"/>
            <a:ext cx="1774800" cy="20421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14" name="Google Shape;214;p38" descr="Building and Deploying Snowflake and ..."/>
          <p:cNvPicPr preferRelativeResize="0"/>
          <p:nvPr/>
        </p:nvPicPr>
        <p:blipFill rotWithShape="1">
          <a:blip r:embed="rId4">
            <a:alphaModFix/>
          </a:blip>
          <a:srcRect/>
          <a:stretch/>
        </p:blipFill>
        <p:spPr>
          <a:xfrm>
            <a:off x="817377" y="2192615"/>
            <a:ext cx="1017926" cy="595521"/>
          </a:xfrm>
          <a:prstGeom prst="rect">
            <a:avLst/>
          </a:prstGeom>
          <a:noFill/>
          <a:ln>
            <a:noFill/>
          </a:ln>
        </p:spPr>
      </p:pic>
      <p:sp>
        <p:nvSpPr>
          <p:cNvPr id="215" name="Google Shape;215;p38"/>
          <p:cNvSpPr txBox="1"/>
          <p:nvPr/>
        </p:nvSpPr>
        <p:spPr>
          <a:xfrm>
            <a:off x="555209" y="2329661"/>
            <a:ext cx="6423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700" b="1" i="0" u="none" strike="noStrike" cap="none">
                <a:solidFill>
                  <a:srgbClr val="7030A0"/>
                </a:solidFill>
                <a:latin typeface="Arial"/>
                <a:ea typeface="Arial"/>
                <a:cs typeface="Arial"/>
                <a:sym typeface="Arial"/>
              </a:rPr>
              <a:t>Prototype</a:t>
            </a:r>
            <a:endParaRPr/>
          </a:p>
        </p:txBody>
      </p:sp>
      <p:sp>
        <p:nvSpPr>
          <p:cNvPr id="216" name="Google Shape;216;p38"/>
          <p:cNvSpPr/>
          <p:nvPr/>
        </p:nvSpPr>
        <p:spPr>
          <a:xfrm>
            <a:off x="2701222" y="1061453"/>
            <a:ext cx="6150600" cy="36750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38"/>
          <p:cNvSpPr/>
          <p:nvPr/>
        </p:nvSpPr>
        <p:spPr>
          <a:xfrm>
            <a:off x="3044175" y="3100600"/>
            <a:ext cx="2368500" cy="14784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38"/>
          <p:cNvSpPr txBox="1"/>
          <p:nvPr/>
        </p:nvSpPr>
        <p:spPr>
          <a:xfrm>
            <a:off x="926545" y="1856303"/>
            <a:ext cx="930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1" i="0" u="none" strike="noStrike" cap="none">
                <a:solidFill>
                  <a:srgbClr val="000000"/>
                </a:solidFill>
                <a:latin typeface="Arial"/>
                <a:ea typeface="Arial"/>
                <a:cs typeface="Arial"/>
                <a:sym typeface="Arial"/>
              </a:rPr>
              <a:t>Interface</a:t>
            </a:r>
            <a:endParaRPr/>
          </a:p>
        </p:txBody>
      </p:sp>
      <p:sp>
        <p:nvSpPr>
          <p:cNvPr id="219" name="Google Shape;219;p38"/>
          <p:cNvSpPr txBox="1"/>
          <p:nvPr/>
        </p:nvSpPr>
        <p:spPr>
          <a:xfrm>
            <a:off x="3025515" y="3115579"/>
            <a:ext cx="951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1" i="0" u="none" strike="noStrike" cap="none">
                <a:solidFill>
                  <a:srgbClr val="000000"/>
                </a:solidFill>
                <a:latin typeface="Arial"/>
                <a:ea typeface="Arial"/>
                <a:cs typeface="Arial"/>
                <a:sym typeface="Arial"/>
              </a:rPr>
              <a:t>Backend</a:t>
            </a:r>
            <a:endParaRPr/>
          </a:p>
        </p:txBody>
      </p:sp>
      <p:pic>
        <p:nvPicPr>
          <p:cNvPr id="220" name="Google Shape;220;p38" descr="FastAPI — Getting Started. As we all now 😜 FastAPI is a modern… | by  Dorian Machado | Medium"/>
          <p:cNvPicPr preferRelativeResize="0"/>
          <p:nvPr/>
        </p:nvPicPr>
        <p:blipFill rotWithShape="1">
          <a:blip r:embed="rId5">
            <a:alphaModFix/>
          </a:blip>
          <a:srcRect/>
          <a:stretch/>
        </p:blipFill>
        <p:spPr>
          <a:xfrm>
            <a:off x="3090559" y="3391615"/>
            <a:ext cx="950901" cy="483375"/>
          </a:xfrm>
          <a:prstGeom prst="rect">
            <a:avLst/>
          </a:prstGeom>
          <a:noFill/>
          <a:ln>
            <a:noFill/>
          </a:ln>
        </p:spPr>
      </p:pic>
      <p:pic>
        <p:nvPicPr>
          <p:cNvPr id="221" name="Google Shape;221;p38" descr="Gemini API and Google AI Studio now offer Grounding with Google Search -  Google Developers Blog"/>
          <p:cNvPicPr preferRelativeResize="0"/>
          <p:nvPr/>
        </p:nvPicPr>
        <p:blipFill rotWithShape="1">
          <a:blip r:embed="rId6">
            <a:alphaModFix/>
          </a:blip>
          <a:srcRect/>
          <a:stretch/>
        </p:blipFill>
        <p:spPr>
          <a:xfrm>
            <a:off x="4260995" y="2374937"/>
            <a:ext cx="1093344" cy="546672"/>
          </a:xfrm>
          <a:prstGeom prst="rect">
            <a:avLst/>
          </a:prstGeom>
          <a:noFill/>
          <a:ln>
            <a:noFill/>
          </a:ln>
        </p:spPr>
      </p:pic>
      <p:pic>
        <p:nvPicPr>
          <p:cNvPr id="222" name="Google Shape;222;p38" descr="Google Maps Platform で作成したプロジェクトを削除する方法 - プログラム ノート"/>
          <p:cNvPicPr preferRelativeResize="0"/>
          <p:nvPr/>
        </p:nvPicPr>
        <p:blipFill rotWithShape="1">
          <a:blip r:embed="rId7">
            <a:alphaModFix/>
          </a:blip>
          <a:srcRect/>
          <a:stretch/>
        </p:blipFill>
        <p:spPr>
          <a:xfrm>
            <a:off x="3172388" y="2612078"/>
            <a:ext cx="774751" cy="435797"/>
          </a:xfrm>
          <a:prstGeom prst="rect">
            <a:avLst/>
          </a:prstGeom>
          <a:noFill/>
          <a:ln>
            <a:noFill/>
          </a:ln>
        </p:spPr>
      </p:pic>
      <p:sp>
        <p:nvSpPr>
          <p:cNvPr id="223" name="Google Shape;223;p38"/>
          <p:cNvSpPr/>
          <p:nvPr/>
        </p:nvSpPr>
        <p:spPr>
          <a:xfrm>
            <a:off x="3044175" y="1504170"/>
            <a:ext cx="2368500" cy="14784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4" name="Google Shape;224;p38"/>
          <p:cNvSpPr/>
          <p:nvPr/>
        </p:nvSpPr>
        <p:spPr>
          <a:xfrm>
            <a:off x="5735063" y="1840615"/>
            <a:ext cx="2031600" cy="1582800"/>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5" name="Google Shape;225;p38"/>
          <p:cNvSpPr txBox="1"/>
          <p:nvPr/>
        </p:nvSpPr>
        <p:spPr>
          <a:xfrm>
            <a:off x="6259398" y="1832196"/>
            <a:ext cx="1128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1" i="0" u="none" strike="noStrike" cap="none">
                <a:solidFill>
                  <a:srgbClr val="000000"/>
                </a:solidFill>
                <a:latin typeface="Arial"/>
                <a:ea typeface="Arial"/>
                <a:cs typeface="Arial"/>
                <a:sym typeface="Arial"/>
              </a:rPr>
              <a:t>Production</a:t>
            </a:r>
            <a:endParaRPr/>
          </a:p>
        </p:txBody>
      </p:sp>
      <p:pic>
        <p:nvPicPr>
          <p:cNvPr id="226" name="Google Shape;226;p38" descr="Docker for Developers: Understanding the Core Concepts – Code with Dan Blog"/>
          <p:cNvPicPr preferRelativeResize="0"/>
          <p:nvPr/>
        </p:nvPicPr>
        <p:blipFill rotWithShape="1">
          <a:blip r:embed="rId8">
            <a:alphaModFix/>
          </a:blip>
          <a:srcRect/>
          <a:stretch/>
        </p:blipFill>
        <p:spPr>
          <a:xfrm>
            <a:off x="5861088" y="1999974"/>
            <a:ext cx="721907" cy="406075"/>
          </a:xfrm>
          <a:prstGeom prst="rect">
            <a:avLst/>
          </a:prstGeom>
          <a:noFill/>
          <a:ln>
            <a:noFill/>
          </a:ln>
        </p:spPr>
      </p:pic>
      <p:sp>
        <p:nvSpPr>
          <p:cNvPr id="227" name="Google Shape;227;p38"/>
          <p:cNvSpPr txBox="1"/>
          <p:nvPr/>
        </p:nvSpPr>
        <p:spPr>
          <a:xfrm>
            <a:off x="2845852" y="1182086"/>
            <a:ext cx="2680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1" i="0" u="none" strike="noStrike" cap="none">
                <a:solidFill>
                  <a:srgbClr val="000000"/>
                </a:solidFill>
                <a:latin typeface="Arial"/>
                <a:ea typeface="Arial"/>
                <a:cs typeface="Arial"/>
                <a:sym typeface="Arial"/>
              </a:rPr>
              <a:t>Tools/Data Sources Required</a:t>
            </a:r>
            <a:endParaRPr/>
          </a:p>
        </p:txBody>
      </p:sp>
      <p:pic>
        <p:nvPicPr>
          <p:cNvPr id="228" name="Google Shape;228;p38" descr="Green Unicorn (Gunicorn) - Full Stack ..."/>
          <p:cNvPicPr preferRelativeResize="0"/>
          <p:nvPr/>
        </p:nvPicPr>
        <p:blipFill rotWithShape="1">
          <a:blip r:embed="rId9">
            <a:alphaModFix/>
          </a:blip>
          <a:srcRect/>
          <a:stretch/>
        </p:blipFill>
        <p:spPr>
          <a:xfrm>
            <a:off x="6648842" y="2318047"/>
            <a:ext cx="1051919" cy="267718"/>
          </a:xfrm>
          <a:prstGeom prst="rect">
            <a:avLst/>
          </a:prstGeom>
          <a:noFill/>
          <a:ln>
            <a:noFill/>
          </a:ln>
        </p:spPr>
      </p:pic>
      <p:pic>
        <p:nvPicPr>
          <p:cNvPr id="229" name="Google Shape;229;p38" descr="Integrating Artifact Registry with Cloud Function Using Terraform | Cloud  Native Daily"/>
          <p:cNvPicPr preferRelativeResize="0"/>
          <p:nvPr/>
        </p:nvPicPr>
        <p:blipFill rotWithShape="1">
          <a:blip r:embed="rId10">
            <a:alphaModFix/>
          </a:blip>
          <a:srcRect/>
          <a:stretch/>
        </p:blipFill>
        <p:spPr>
          <a:xfrm>
            <a:off x="5833386" y="2710413"/>
            <a:ext cx="1209751" cy="472769"/>
          </a:xfrm>
          <a:prstGeom prst="rect">
            <a:avLst/>
          </a:prstGeom>
          <a:noFill/>
          <a:ln>
            <a:noFill/>
          </a:ln>
        </p:spPr>
      </p:pic>
      <p:pic>
        <p:nvPicPr>
          <p:cNvPr id="230" name="Google Shape;230;p38" descr="G Suite And Google Cloud PlatForm Service in Mumbai | ID: 20431088562"/>
          <p:cNvPicPr preferRelativeResize="0"/>
          <p:nvPr/>
        </p:nvPicPr>
        <p:blipFill rotWithShape="1">
          <a:blip r:embed="rId11">
            <a:alphaModFix/>
          </a:blip>
          <a:srcRect/>
          <a:stretch/>
        </p:blipFill>
        <p:spPr>
          <a:xfrm>
            <a:off x="7941221" y="1129342"/>
            <a:ext cx="834063" cy="555485"/>
          </a:xfrm>
          <a:prstGeom prst="rect">
            <a:avLst/>
          </a:prstGeom>
          <a:noFill/>
          <a:ln>
            <a:noFill/>
          </a:ln>
        </p:spPr>
      </p:pic>
      <p:pic>
        <p:nvPicPr>
          <p:cNvPr id="231" name="Google Shape;231;p38" descr="How to build an AI Assistant (Interactive AI) with GCP &amp; Dialogflow |  NagareLab"/>
          <p:cNvPicPr preferRelativeResize="0"/>
          <p:nvPr/>
        </p:nvPicPr>
        <p:blipFill rotWithShape="1">
          <a:blip r:embed="rId12">
            <a:alphaModFix/>
          </a:blip>
          <a:srcRect/>
          <a:stretch/>
        </p:blipFill>
        <p:spPr>
          <a:xfrm>
            <a:off x="812342" y="2854783"/>
            <a:ext cx="1074813" cy="680954"/>
          </a:xfrm>
          <a:prstGeom prst="rect">
            <a:avLst/>
          </a:prstGeom>
          <a:noFill/>
          <a:ln>
            <a:noFill/>
          </a:ln>
        </p:spPr>
      </p:pic>
      <p:pic>
        <p:nvPicPr>
          <p:cNvPr id="232" name="Google Shape;232;p38"/>
          <p:cNvPicPr preferRelativeResize="0"/>
          <p:nvPr/>
        </p:nvPicPr>
        <p:blipFill rotWithShape="1">
          <a:blip r:embed="rId13">
            <a:alphaModFix/>
          </a:blip>
          <a:srcRect/>
          <a:stretch/>
        </p:blipFill>
        <p:spPr>
          <a:xfrm>
            <a:off x="6925423" y="2735099"/>
            <a:ext cx="540501" cy="540501"/>
          </a:xfrm>
          <a:prstGeom prst="rect">
            <a:avLst/>
          </a:prstGeom>
          <a:noFill/>
          <a:ln>
            <a:noFill/>
          </a:ln>
        </p:spPr>
      </p:pic>
      <p:pic>
        <p:nvPicPr>
          <p:cNvPr id="233" name="Google Shape;233;p38"/>
          <p:cNvPicPr preferRelativeResize="0"/>
          <p:nvPr/>
        </p:nvPicPr>
        <p:blipFill rotWithShape="1">
          <a:blip r:embed="rId14">
            <a:alphaModFix/>
          </a:blip>
          <a:srcRect/>
          <a:stretch/>
        </p:blipFill>
        <p:spPr>
          <a:xfrm>
            <a:off x="3076657" y="2105753"/>
            <a:ext cx="819255" cy="212592"/>
          </a:xfrm>
          <a:prstGeom prst="rect">
            <a:avLst/>
          </a:prstGeom>
          <a:noFill/>
          <a:ln>
            <a:noFill/>
          </a:ln>
        </p:spPr>
      </p:pic>
      <p:pic>
        <p:nvPicPr>
          <p:cNvPr id="234" name="Google Shape;234;p38"/>
          <p:cNvPicPr preferRelativeResize="0"/>
          <p:nvPr/>
        </p:nvPicPr>
        <p:blipFill rotWithShape="1">
          <a:blip r:embed="rId15">
            <a:alphaModFix/>
          </a:blip>
          <a:srcRect/>
          <a:stretch/>
        </p:blipFill>
        <p:spPr>
          <a:xfrm>
            <a:off x="3197226" y="2404045"/>
            <a:ext cx="830940" cy="200316"/>
          </a:xfrm>
          <a:prstGeom prst="rect">
            <a:avLst/>
          </a:prstGeom>
          <a:noFill/>
          <a:ln>
            <a:noFill/>
          </a:ln>
        </p:spPr>
      </p:pic>
      <p:pic>
        <p:nvPicPr>
          <p:cNvPr id="235" name="Google Shape;235;p38"/>
          <p:cNvPicPr preferRelativeResize="0"/>
          <p:nvPr/>
        </p:nvPicPr>
        <p:blipFill rotWithShape="1">
          <a:blip r:embed="rId16">
            <a:alphaModFix/>
          </a:blip>
          <a:srcRect/>
          <a:stretch/>
        </p:blipFill>
        <p:spPr>
          <a:xfrm>
            <a:off x="3197226" y="1632531"/>
            <a:ext cx="360135" cy="308441"/>
          </a:xfrm>
          <a:prstGeom prst="rect">
            <a:avLst/>
          </a:prstGeom>
          <a:noFill/>
          <a:ln>
            <a:noFill/>
          </a:ln>
        </p:spPr>
      </p:pic>
      <p:pic>
        <p:nvPicPr>
          <p:cNvPr id="236" name="Google Shape;236;p38"/>
          <p:cNvPicPr preferRelativeResize="0"/>
          <p:nvPr/>
        </p:nvPicPr>
        <p:blipFill rotWithShape="1">
          <a:blip r:embed="rId17">
            <a:alphaModFix/>
          </a:blip>
          <a:srcRect/>
          <a:stretch/>
        </p:blipFill>
        <p:spPr>
          <a:xfrm>
            <a:off x="3794092" y="1541496"/>
            <a:ext cx="414799" cy="438278"/>
          </a:xfrm>
          <a:prstGeom prst="rect">
            <a:avLst/>
          </a:prstGeom>
          <a:noFill/>
          <a:ln>
            <a:noFill/>
          </a:ln>
        </p:spPr>
      </p:pic>
      <p:pic>
        <p:nvPicPr>
          <p:cNvPr id="237" name="Google Shape;237;p38"/>
          <p:cNvPicPr preferRelativeResize="0"/>
          <p:nvPr/>
        </p:nvPicPr>
        <p:blipFill rotWithShape="1">
          <a:blip r:embed="rId18">
            <a:alphaModFix/>
          </a:blip>
          <a:srcRect/>
          <a:stretch/>
        </p:blipFill>
        <p:spPr>
          <a:xfrm>
            <a:off x="4566381" y="1592256"/>
            <a:ext cx="812806" cy="433497"/>
          </a:xfrm>
          <a:prstGeom prst="rect">
            <a:avLst/>
          </a:prstGeom>
          <a:noFill/>
          <a:ln>
            <a:noFill/>
          </a:ln>
        </p:spPr>
      </p:pic>
      <p:pic>
        <p:nvPicPr>
          <p:cNvPr id="238" name="Google Shape;238;p38" descr="An Analysis of 311 Complaint Data ..."/>
          <p:cNvPicPr preferRelativeResize="0"/>
          <p:nvPr/>
        </p:nvPicPr>
        <p:blipFill rotWithShape="1">
          <a:blip r:embed="rId19">
            <a:alphaModFix/>
          </a:blip>
          <a:srcRect/>
          <a:stretch/>
        </p:blipFill>
        <p:spPr>
          <a:xfrm>
            <a:off x="4152897" y="2053056"/>
            <a:ext cx="250031" cy="250031"/>
          </a:xfrm>
          <a:prstGeom prst="rect">
            <a:avLst/>
          </a:prstGeom>
          <a:noFill/>
          <a:ln>
            <a:noFill/>
          </a:ln>
        </p:spPr>
      </p:pic>
      <p:pic>
        <p:nvPicPr>
          <p:cNvPr id="239" name="Google Shape;239;p38"/>
          <p:cNvPicPr preferRelativeResize="0"/>
          <p:nvPr/>
        </p:nvPicPr>
        <p:blipFill rotWithShape="1">
          <a:blip r:embed="rId20">
            <a:alphaModFix/>
          </a:blip>
          <a:srcRect/>
          <a:stretch/>
        </p:blipFill>
        <p:spPr>
          <a:xfrm>
            <a:off x="4197186" y="3874990"/>
            <a:ext cx="738389" cy="438903"/>
          </a:xfrm>
          <a:prstGeom prst="rect">
            <a:avLst/>
          </a:prstGeom>
          <a:noFill/>
          <a:ln>
            <a:noFill/>
          </a:ln>
        </p:spPr>
      </p:pic>
      <p:pic>
        <p:nvPicPr>
          <p:cNvPr id="240" name="Google Shape;240;p38"/>
          <p:cNvPicPr preferRelativeResize="0"/>
          <p:nvPr/>
        </p:nvPicPr>
        <p:blipFill rotWithShape="1">
          <a:blip r:embed="rId21">
            <a:alphaModFix/>
          </a:blip>
          <a:srcRect/>
          <a:stretch/>
        </p:blipFill>
        <p:spPr>
          <a:xfrm>
            <a:off x="3137417" y="4319275"/>
            <a:ext cx="2181961" cy="211158"/>
          </a:xfrm>
          <a:prstGeom prst="rect">
            <a:avLst/>
          </a:prstGeom>
          <a:noFill/>
          <a:ln>
            <a:noFill/>
          </a:ln>
        </p:spPr>
      </p:pic>
      <p:pic>
        <p:nvPicPr>
          <p:cNvPr id="241" name="Google Shape;241;p38"/>
          <p:cNvPicPr preferRelativeResize="0"/>
          <p:nvPr/>
        </p:nvPicPr>
        <p:blipFill rotWithShape="1">
          <a:blip r:embed="rId22">
            <a:alphaModFix/>
          </a:blip>
          <a:srcRect/>
          <a:stretch/>
        </p:blipFill>
        <p:spPr>
          <a:xfrm>
            <a:off x="4186123" y="3173653"/>
            <a:ext cx="817648" cy="266811"/>
          </a:xfrm>
          <a:prstGeom prst="rect">
            <a:avLst/>
          </a:prstGeom>
          <a:noFill/>
          <a:ln>
            <a:noFill/>
          </a:ln>
        </p:spPr>
      </p:pic>
      <p:pic>
        <p:nvPicPr>
          <p:cNvPr id="242" name="Google Shape;242;p38"/>
          <p:cNvPicPr preferRelativeResize="0"/>
          <p:nvPr/>
        </p:nvPicPr>
        <p:blipFill rotWithShape="1">
          <a:blip r:embed="rId23">
            <a:alphaModFix/>
          </a:blip>
          <a:srcRect/>
          <a:stretch/>
        </p:blipFill>
        <p:spPr>
          <a:xfrm>
            <a:off x="3134504" y="3942991"/>
            <a:ext cx="824716" cy="283968"/>
          </a:xfrm>
          <a:prstGeom prst="rect">
            <a:avLst/>
          </a:prstGeom>
          <a:noFill/>
          <a:ln>
            <a:noFill/>
          </a:ln>
        </p:spPr>
      </p:pic>
      <p:pic>
        <p:nvPicPr>
          <p:cNvPr id="243" name="Google Shape;243;p38"/>
          <p:cNvPicPr preferRelativeResize="0"/>
          <p:nvPr/>
        </p:nvPicPr>
        <p:blipFill rotWithShape="1">
          <a:blip r:embed="rId24">
            <a:alphaModFix/>
          </a:blip>
          <a:srcRect/>
          <a:stretch/>
        </p:blipFill>
        <p:spPr>
          <a:xfrm>
            <a:off x="4772753" y="3505832"/>
            <a:ext cx="562972" cy="477995"/>
          </a:xfrm>
          <a:prstGeom prst="rect">
            <a:avLst/>
          </a:prstGeom>
          <a:noFill/>
          <a:ln>
            <a:noFill/>
          </a:ln>
        </p:spPr>
      </p:pic>
      <p:pic>
        <p:nvPicPr>
          <p:cNvPr id="244" name="Google Shape;244;p38" descr="Working with Materialized Views | Snowflake Documentation"/>
          <p:cNvPicPr preferRelativeResize="0"/>
          <p:nvPr/>
        </p:nvPicPr>
        <p:blipFill rotWithShape="1">
          <a:blip r:embed="rId25">
            <a:alphaModFix/>
          </a:blip>
          <a:srcRect/>
          <a:stretch/>
        </p:blipFill>
        <p:spPr>
          <a:xfrm>
            <a:off x="8020600" y="4082047"/>
            <a:ext cx="522800" cy="522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39"/>
          <p:cNvPicPr preferRelativeResize="0"/>
          <p:nvPr/>
        </p:nvPicPr>
        <p:blipFill rotWithShape="1">
          <a:blip r:embed="rId3">
            <a:alphaModFix/>
          </a:blip>
          <a:srcRect/>
          <a:stretch/>
        </p:blipFill>
        <p:spPr>
          <a:xfrm>
            <a:off x="2586131" y="3438775"/>
            <a:ext cx="1954276" cy="1302851"/>
          </a:xfrm>
          <a:prstGeom prst="rect">
            <a:avLst/>
          </a:prstGeom>
          <a:noFill/>
          <a:ln>
            <a:noFill/>
          </a:ln>
        </p:spPr>
      </p:pic>
      <p:pic>
        <p:nvPicPr>
          <p:cNvPr id="250" name="Google Shape;250;p39"/>
          <p:cNvPicPr preferRelativeResize="0"/>
          <p:nvPr/>
        </p:nvPicPr>
        <p:blipFill rotWithShape="1">
          <a:blip r:embed="rId4">
            <a:alphaModFix/>
          </a:blip>
          <a:srcRect/>
          <a:stretch/>
        </p:blipFill>
        <p:spPr>
          <a:xfrm>
            <a:off x="4584944" y="3469758"/>
            <a:ext cx="1797377" cy="1198252"/>
          </a:xfrm>
          <a:prstGeom prst="rect">
            <a:avLst/>
          </a:prstGeom>
          <a:noFill/>
          <a:ln>
            <a:noFill/>
          </a:ln>
        </p:spPr>
      </p:pic>
      <p:pic>
        <p:nvPicPr>
          <p:cNvPr id="251" name="Google Shape;251;p39"/>
          <p:cNvPicPr preferRelativeResize="0"/>
          <p:nvPr/>
        </p:nvPicPr>
        <p:blipFill rotWithShape="1">
          <a:blip r:embed="rId5">
            <a:alphaModFix/>
          </a:blip>
          <a:srcRect/>
          <a:stretch/>
        </p:blipFill>
        <p:spPr>
          <a:xfrm>
            <a:off x="6526849" y="3540203"/>
            <a:ext cx="1659821" cy="914959"/>
          </a:xfrm>
          <a:prstGeom prst="rect">
            <a:avLst/>
          </a:prstGeom>
          <a:noFill/>
          <a:ln>
            <a:noFill/>
          </a:ln>
        </p:spPr>
      </p:pic>
      <p:pic>
        <p:nvPicPr>
          <p:cNvPr id="252" name="Google Shape;252;p39"/>
          <p:cNvPicPr preferRelativeResize="0"/>
          <p:nvPr/>
        </p:nvPicPr>
        <p:blipFill rotWithShape="1">
          <a:blip r:embed="rId6">
            <a:alphaModFix/>
          </a:blip>
          <a:srcRect/>
          <a:stretch/>
        </p:blipFill>
        <p:spPr>
          <a:xfrm>
            <a:off x="6535473" y="2162288"/>
            <a:ext cx="1664237" cy="1109491"/>
          </a:xfrm>
          <a:prstGeom prst="rect">
            <a:avLst/>
          </a:prstGeom>
          <a:noFill/>
          <a:ln>
            <a:noFill/>
          </a:ln>
        </p:spPr>
      </p:pic>
      <p:pic>
        <p:nvPicPr>
          <p:cNvPr id="253" name="Google Shape;253;p39" descr="A diagram of a cloud computing process&#10;&#10;AI-generated content may be incorrect."/>
          <p:cNvPicPr preferRelativeResize="0"/>
          <p:nvPr/>
        </p:nvPicPr>
        <p:blipFill rotWithShape="1">
          <a:blip r:embed="rId7">
            <a:alphaModFix/>
          </a:blip>
          <a:srcRect l="36812" t="63484" r="36621" b="6709"/>
          <a:stretch/>
        </p:blipFill>
        <p:spPr>
          <a:xfrm>
            <a:off x="8286253" y="3510334"/>
            <a:ext cx="665196" cy="489439"/>
          </a:xfrm>
          <a:prstGeom prst="rect">
            <a:avLst/>
          </a:prstGeom>
          <a:noFill/>
          <a:ln>
            <a:noFill/>
          </a:ln>
        </p:spPr>
      </p:pic>
      <p:pic>
        <p:nvPicPr>
          <p:cNvPr id="254" name="Google Shape;254;p39"/>
          <p:cNvPicPr preferRelativeResize="0"/>
          <p:nvPr/>
        </p:nvPicPr>
        <p:blipFill rotWithShape="1">
          <a:blip r:embed="rId8">
            <a:alphaModFix/>
          </a:blip>
          <a:srcRect/>
          <a:stretch/>
        </p:blipFill>
        <p:spPr>
          <a:xfrm>
            <a:off x="5392214" y="4806739"/>
            <a:ext cx="501822" cy="298286"/>
          </a:xfrm>
          <a:prstGeom prst="rect">
            <a:avLst/>
          </a:prstGeom>
          <a:noFill/>
          <a:ln>
            <a:noFill/>
          </a:ln>
        </p:spPr>
      </p:pic>
      <p:sp>
        <p:nvSpPr>
          <p:cNvPr id="255" name="Google Shape;255;p39"/>
          <p:cNvSpPr/>
          <p:nvPr/>
        </p:nvSpPr>
        <p:spPr>
          <a:xfrm>
            <a:off x="55373" y="0"/>
            <a:ext cx="1395900" cy="25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56" name="Google Shape;256;p39"/>
          <p:cNvPicPr preferRelativeResize="0"/>
          <p:nvPr/>
        </p:nvPicPr>
        <p:blipFill rotWithShape="1">
          <a:blip r:embed="rId9">
            <a:alphaModFix/>
          </a:blip>
          <a:srcRect/>
          <a:stretch/>
        </p:blipFill>
        <p:spPr>
          <a:xfrm>
            <a:off x="2652287" y="2175082"/>
            <a:ext cx="1748672" cy="1090602"/>
          </a:xfrm>
          <a:prstGeom prst="rect">
            <a:avLst/>
          </a:prstGeom>
          <a:noFill/>
          <a:ln>
            <a:noFill/>
          </a:ln>
        </p:spPr>
      </p:pic>
      <p:sp>
        <p:nvSpPr>
          <p:cNvPr id="257" name="Google Shape;257;p39"/>
          <p:cNvSpPr txBox="1"/>
          <p:nvPr/>
        </p:nvSpPr>
        <p:spPr>
          <a:xfrm>
            <a:off x="2704377" y="-64768"/>
            <a:ext cx="8359500" cy="42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Noto Sans JP"/>
                <a:ea typeface="Noto Sans JP"/>
                <a:cs typeface="Noto Sans JP"/>
                <a:sym typeface="Noto Sans JP"/>
              </a:rPr>
              <a:t>Architecture</a:t>
            </a:r>
            <a:r>
              <a:rPr lang="en-GB" sz="1400" b="1" i="0" u="none" strike="noStrike" cap="none">
                <a:solidFill>
                  <a:schemeClr val="dk1"/>
                </a:solidFill>
                <a:latin typeface="Noto Sans JP"/>
                <a:ea typeface="Noto Sans JP"/>
                <a:cs typeface="Noto Sans JP"/>
                <a:sym typeface="Noto Sans JP"/>
              </a:rPr>
              <a:t> diagram of the proposed solution</a:t>
            </a:r>
            <a:endParaRPr/>
          </a:p>
        </p:txBody>
      </p:sp>
      <p:sp>
        <p:nvSpPr>
          <p:cNvPr id="258" name="Google Shape;258;p39"/>
          <p:cNvSpPr/>
          <p:nvPr/>
        </p:nvSpPr>
        <p:spPr>
          <a:xfrm>
            <a:off x="705743" y="1943979"/>
            <a:ext cx="7551000" cy="2687100"/>
          </a:xfrm>
          <a:prstGeom prst="rect">
            <a:avLst/>
          </a:prstGeom>
          <a:noFill/>
          <a:ln w="9525"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39"/>
          <p:cNvSpPr/>
          <p:nvPr/>
        </p:nvSpPr>
        <p:spPr>
          <a:xfrm>
            <a:off x="737551" y="2120502"/>
            <a:ext cx="1690800" cy="1167900"/>
          </a:xfrm>
          <a:prstGeom prst="rect">
            <a:avLst/>
          </a:prstGeom>
          <a:noFill/>
          <a:ln w="9525"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0" name="Google Shape;260;p39"/>
          <p:cNvSpPr/>
          <p:nvPr/>
        </p:nvSpPr>
        <p:spPr>
          <a:xfrm>
            <a:off x="737551" y="3399314"/>
            <a:ext cx="1690800" cy="1202700"/>
          </a:xfrm>
          <a:prstGeom prst="rect">
            <a:avLst/>
          </a:prstGeom>
          <a:noFill/>
          <a:ln w="9525"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1" name="Google Shape;261;p39"/>
          <p:cNvSpPr/>
          <p:nvPr/>
        </p:nvSpPr>
        <p:spPr>
          <a:xfrm>
            <a:off x="2525681" y="2112662"/>
            <a:ext cx="1937400" cy="1187100"/>
          </a:xfrm>
          <a:prstGeom prst="rect">
            <a:avLst/>
          </a:prstGeom>
          <a:noFill/>
          <a:ln w="9525"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2" name="Google Shape;262;p39"/>
          <p:cNvSpPr/>
          <p:nvPr/>
        </p:nvSpPr>
        <p:spPr>
          <a:xfrm>
            <a:off x="4658842" y="3399315"/>
            <a:ext cx="1690800" cy="1202700"/>
          </a:xfrm>
          <a:prstGeom prst="rect">
            <a:avLst/>
          </a:prstGeom>
          <a:noFill/>
          <a:ln w="9525"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3" name="Google Shape;263;p39"/>
          <p:cNvSpPr/>
          <p:nvPr/>
        </p:nvSpPr>
        <p:spPr>
          <a:xfrm>
            <a:off x="2542877" y="3399314"/>
            <a:ext cx="1920300" cy="1202700"/>
          </a:xfrm>
          <a:prstGeom prst="rect">
            <a:avLst/>
          </a:prstGeom>
          <a:noFill/>
          <a:ln w="9525"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4" name="Google Shape;264;p39"/>
          <p:cNvSpPr/>
          <p:nvPr/>
        </p:nvSpPr>
        <p:spPr>
          <a:xfrm>
            <a:off x="6501896" y="2111174"/>
            <a:ext cx="1690800" cy="1163400"/>
          </a:xfrm>
          <a:prstGeom prst="rect">
            <a:avLst/>
          </a:prstGeom>
          <a:noFill/>
          <a:ln w="9525"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39"/>
          <p:cNvSpPr/>
          <p:nvPr/>
        </p:nvSpPr>
        <p:spPr>
          <a:xfrm>
            <a:off x="3088184" y="2073464"/>
            <a:ext cx="1066500" cy="125700"/>
          </a:xfrm>
          <a:prstGeom prst="roundRect">
            <a:avLst>
              <a:gd name="adj" fmla="val 16667"/>
            </a:avLst>
          </a:prstGeom>
          <a:solidFill>
            <a:srgbClr val="BB23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700" b="1" i="0" u="none" strike="noStrike" cap="none">
                <a:solidFill>
                  <a:schemeClr val="lt1"/>
                </a:solidFill>
                <a:latin typeface="Arial"/>
                <a:ea typeface="Arial"/>
                <a:cs typeface="Arial"/>
                <a:sym typeface="Arial"/>
              </a:rPr>
              <a:t>Bin Sync Service</a:t>
            </a:r>
            <a:endParaRPr/>
          </a:p>
        </p:txBody>
      </p:sp>
      <p:sp>
        <p:nvSpPr>
          <p:cNvPr id="266" name="Google Shape;266;p39"/>
          <p:cNvSpPr/>
          <p:nvPr/>
        </p:nvSpPr>
        <p:spPr>
          <a:xfrm>
            <a:off x="7207624" y="2057005"/>
            <a:ext cx="920400" cy="142200"/>
          </a:xfrm>
          <a:prstGeom prst="roundRect">
            <a:avLst>
              <a:gd name="adj" fmla="val 16667"/>
            </a:avLst>
          </a:prstGeom>
          <a:solidFill>
            <a:srgbClr val="BB23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700" b="1" i="0" u="none" strike="noStrike" cap="none">
                <a:solidFill>
                  <a:schemeClr val="lt1"/>
                </a:solidFill>
                <a:latin typeface="Arial"/>
                <a:ea typeface="Arial"/>
                <a:cs typeface="Arial"/>
                <a:sym typeface="Arial"/>
              </a:rPr>
              <a:t>Smart Watts</a:t>
            </a:r>
            <a:endParaRPr/>
          </a:p>
        </p:txBody>
      </p:sp>
      <p:sp>
        <p:nvSpPr>
          <p:cNvPr id="267" name="Google Shape;267;p39"/>
          <p:cNvSpPr/>
          <p:nvPr/>
        </p:nvSpPr>
        <p:spPr>
          <a:xfrm>
            <a:off x="1216022" y="3347931"/>
            <a:ext cx="1104600" cy="121800"/>
          </a:xfrm>
          <a:prstGeom prst="roundRect">
            <a:avLst>
              <a:gd name="adj" fmla="val 16667"/>
            </a:avLst>
          </a:prstGeom>
          <a:solidFill>
            <a:srgbClr val="BB23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800" b="1" i="0" u="none" strike="noStrike" cap="none">
                <a:solidFill>
                  <a:schemeClr val="lt1"/>
                </a:solidFill>
                <a:latin typeface="Arial"/>
                <a:ea typeface="Arial"/>
                <a:cs typeface="Arial"/>
                <a:sym typeface="Arial"/>
              </a:rPr>
              <a:t>UtiliGen </a:t>
            </a:r>
            <a:r>
              <a:rPr lang="en-GB" sz="700" b="1" i="0" u="none" strike="noStrike" cap="none">
                <a:solidFill>
                  <a:schemeClr val="lt1"/>
                </a:solidFill>
                <a:latin typeface="Arial"/>
                <a:ea typeface="Arial"/>
                <a:cs typeface="Arial"/>
                <a:sym typeface="Arial"/>
              </a:rPr>
              <a:t>Service</a:t>
            </a:r>
            <a:endParaRPr sz="800" b="1" i="0" u="none" strike="noStrike" cap="none">
              <a:solidFill>
                <a:schemeClr val="lt1"/>
              </a:solidFill>
              <a:latin typeface="Arial"/>
              <a:ea typeface="Arial"/>
              <a:cs typeface="Arial"/>
              <a:sym typeface="Arial"/>
            </a:endParaRPr>
          </a:p>
        </p:txBody>
      </p:sp>
      <p:sp>
        <p:nvSpPr>
          <p:cNvPr id="268" name="Google Shape;268;p39"/>
          <p:cNvSpPr/>
          <p:nvPr/>
        </p:nvSpPr>
        <p:spPr>
          <a:xfrm>
            <a:off x="3244936" y="3347931"/>
            <a:ext cx="920400" cy="121800"/>
          </a:xfrm>
          <a:prstGeom prst="roundRect">
            <a:avLst>
              <a:gd name="adj" fmla="val 16667"/>
            </a:avLst>
          </a:prstGeom>
          <a:solidFill>
            <a:srgbClr val="BB23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700" b="1" i="0" u="none" strike="noStrike" cap="none">
                <a:solidFill>
                  <a:schemeClr val="lt1"/>
                </a:solidFill>
                <a:latin typeface="Arial"/>
                <a:ea typeface="Arial"/>
                <a:cs typeface="Arial"/>
                <a:sym typeface="Arial"/>
              </a:rPr>
              <a:t>Urban SoS</a:t>
            </a:r>
            <a:endParaRPr/>
          </a:p>
        </p:txBody>
      </p:sp>
      <p:sp>
        <p:nvSpPr>
          <p:cNvPr id="269" name="Google Shape;269;p39"/>
          <p:cNvSpPr/>
          <p:nvPr/>
        </p:nvSpPr>
        <p:spPr>
          <a:xfrm>
            <a:off x="5347131" y="3328870"/>
            <a:ext cx="920400" cy="141000"/>
          </a:xfrm>
          <a:prstGeom prst="roundRect">
            <a:avLst>
              <a:gd name="adj" fmla="val 16667"/>
            </a:avLst>
          </a:prstGeom>
          <a:solidFill>
            <a:srgbClr val="BB23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700" b="1" i="0" u="none" strike="noStrike" cap="none">
                <a:solidFill>
                  <a:schemeClr val="lt1"/>
                </a:solidFill>
                <a:latin typeface="Arial"/>
                <a:ea typeface="Arial"/>
                <a:cs typeface="Arial"/>
                <a:sym typeface="Arial"/>
              </a:rPr>
              <a:t>City Guard</a:t>
            </a:r>
            <a:endParaRPr/>
          </a:p>
        </p:txBody>
      </p:sp>
      <p:pic>
        <p:nvPicPr>
          <p:cNvPr id="270" name="Google Shape;270;p39" descr="Aianalyzed traffic management abstract concept vector illustration  transportation and logistics | Premium Vector"/>
          <p:cNvPicPr preferRelativeResize="0"/>
          <p:nvPr/>
        </p:nvPicPr>
        <p:blipFill rotWithShape="1">
          <a:blip r:embed="rId10">
            <a:alphaModFix/>
          </a:blip>
          <a:srcRect/>
          <a:stretch/>
        </p:blipFill>
        <p:spPr>
          <a:xfrm>
            <a:off x="1829870" y="2321540"/>
            <a:ext cx="532235" cy="532235"/>
          </a:xfrm>
          <a:prstGeom prst="rect">
            <a:avLst/>
          </a:prstGeom>
          <a:noFill/>
          <a:ln>
            <a:noFill/>
          </a:ln>
        </p:spPr>
      </p:pic>
      <p:sp>
        <p:nvSpPr>
          <p:cNvPr id="271" name="Google Shape;271;p39"/>
          <p:cNvSpPr/>
          <p:nvPr/>
        </p:nvSpPr>
        <p:spPr>
          <a:xfrm>
            <a:off x="1490979" y="2077778"/>
            <a:ext cx="883500" cy="141000"/>
          </a:xfrm>
          <a:prstGeom prst="roundRect">
            <a:avLst>
              <a:gd name="adj" fmla="val 16667"/>
            </a:avLst>
          </a:prstGeom>
          <a:solidFill>
            <a:srgbClr val="BB23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700" b="1" i="0" u="none" strike="noStrike" cap="none">
                <a:solidFill>
                  <a:schemeClr val="lt1"/>
                </a:solidFill>
                <a:latin typeface="Arial"/>
                <a:ea typeface="Arial"/>
                <a:cs typeface="Arial"/>
                <a:sym typeface="Arial"/>
              </a:rPr>
              <a:t>Smart Street</a:t>
            </a:r>
            <a:endParaRPr/>
          </a:p>
        </p:txBody>
      </p:sp>
      <p:pic>
        <p:nvPicPr>
          <p:cNvPr id="272" name="Google Shape;272;p39"/>
          <p:cNvPicPr preferRelativeResize="0"/>
          <p:nvPr/>
        </p:nvPicPr>
        <p:blipFill rotWithShape="1">
          <a:blip r:embed="rId11">
            <a:alphaModFix/>
          </a:blip>
          <a:srcRect/>
          <a:stretch/>
        </p:blipFill>
        <p:spPr>
          <a:xfrm>
            <a:off x="762622" y="2256506"/>
            <a:ext cx="1090384" cy="934012"/>
          </a:xfrm>
          <a:prstGeom prst="rect">
            <a:avLst/>
          </a:prstGeom>
          <a:noFill/>
          <a:ln>
            <a:noFill/>
          </a:ln>
        </p:spPr>
      </p:pic>
      <p:sp>
        <p:nvSpPr>
          <p:cNvPr id="273" name="Google Shape;273;p39"/>
          <p:cNvSpPr/>
          <p:nvPr/>
        </p:nvSpPr>
        <p:spPr>
          <a:xfrm>
            <a:off x="6504470" y="3399314"/>
            <a:ext cx="1690800" cy="1202700"/>
          </a:xfrm>
          <a:prstGeom prst="rect">
            <a:avLst/>
          </a:prstGeom>
          <a:noFill/>
          <a:ln w="9525"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4" name="Google Shape;274;p39"/>
          <p:cNvSpPr/>
          <p:nvPr/>
        </p:nvSpPr>
        <p:spPr>
          <a:xfrm>
            <a:off x="7021260" y="3328870"/>
            <a:ext cx="1107000" cy="141000"/>
          </a:xfrm>
          <a:prstGeom prst="roundRect">
            <a:avLst>
              <a:gd name="adj" fmla="val 16667"/>
            </a:avLst>
          </a:prstGeom>
          <a:solidFill>
            <a:srgbClr val="BB23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700" b="1" i="0" u="none" strike="noStrike" cap="none">
                <a:solidFill>
                  <a:schemeClr val="lt1"/>
                </a:solidFill>
                <a:latin typeface="Arial"/>
                <a:ea typeface="Arial"/>
                <a:cs typeface="Arial"/>
                <a:sym typeface="Arial"/>
              </a:rPr>
              <a:t>Resilient Cities</a:t>
            </a:r>
            <a:endParaRPr/>
          </a:p>
        </p:txBody>
      </p:sp>
      <p:pic>
        <p:nvPicPr>
          <p:cNvPr id="275" name="Google Shape;275;p39"/>
          <p:cNvPicPr preferRelativeResize="0"/>
          <p:nvPr/>
        </p:nvPicPr>
        <p:blipFill rotWithShape="1">
          <a:blip r:embed="rId12">
            <a:alphaModFix/>
          </a:blip>
          <a:srcRect/>
          <a:stretch/>
        </p:blipFill>
        <p:spPr>
          <a:xfrm>
            <a:off x="796445" y="3510332"/>
            <a:ext cx="1565660" cy="1029358"/>
          </a:xfrm>
          <a:prstGeom prst="rect">
            <a:avLst/>
          </a:prstGeom>
          <a:noFill/>
          <a:ln>
            <a:noFill/>
          </a:ln>
        </p:spPr>
      </p:pic>
      <p:sp>
        <p:nvSpPr>
          <p:cNvPr id="276" name="Google Shape;276;p39"/>
          <p:cNvSpPr/>
          <p:nvPr/>
        </p:nvSpPr>
        <p:spPr>
          <a:xfrm>
            <a:off x="55373" y="2633534"/>
            <a:ext cx="596700" cy="509400"/>
          </a:xfrm>
          <a:prstGeom prst="rect">
            <a:avLst/>
          </a:prstGeom>
          <a:noFill/>
          <a:ln w="9525"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7" name="Google Shape;277;p39"/>
          <p:cNvSpPr/>
          <p:nvPr/>
        </p:nvSpPr>
        <p:spPr>
          <a:xfrm>
            <a:off x="156480" y="2571750"/>
            <a:ext cx="404700" cy="121200"/>
          </a:xfrm>
          <a:prstGeom prst="roundRect">
            <a:avLst>
              <a:gd name="adj" fmla="val 16667"/>
            </a:avLst>
          </a:prstGeom>
          <a:solidFill>
            <a:srgbClr val="BB23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800" b="1" i="0" u="none" strike="noStrike" cap="none">
                <a:solidFill>
                  <a:schemeClr val="lt1"/>
                </a:solidFill>
                <a:latin typeface="Arial"/>
                <a:ea typeface="Arial"/>
                <a:cs typeface="Arial"/>
                <a:sym typeface="Arial"/>
              </a:rPr>
              <a:t>UI</a:t>
            </a:r>
            <a:endParaRPr/>
          </a:p>
        </p:txBody>
      </p:sp>
      <p:sp>
        <p:nvSpPr>
          <p:cNvPr id="278" name="Google Shape;278;p39"/>
          <p:cNvSpPr/>
          <p:nvPr/>
        </p:nvSpPr>
        <p:spPr>
          <a:xfrm>
            <a:off x="4658842" y="2130291"/>
            <a:ext cx="1690800" cy="1120800"/>
          </a:xfrm>
          <a:prstGeom prst="rect">
            <a:avLst/>
          </a:prstGeom>
          <a:noFill/>
          <a:ln w="9525"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9" name="Google Shape;279;p39"/>
          <p:cNvSpPr/>
          <p:nvPr/>
        </p:nvSpPr>
        <p:spPr>
          <a:xfrm>
            <a:off x="8286252" y="1948598"/>
            <a:ext cx="696000" cy="2682600"/>
          </a:xfrm>
          <a:prstGeom prst="rect">
            <a:avLst/>
          </a:prstGeom>
          <a:noFill/>
          <a:ln w="9525"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0" name="Google Shape;280;p39"/>
          <p:cNvSpPr/>
          <p:nvPr/>
        </p:nvSpPr>
        <p:spPr>
          <a:xfrm>
            <a:off x="8341748" y="1902699"/>
            <a:ext cx="589200" cy="233100"/>
          </a:xfrm>
          <a:prstGeom prst="roundRect">
            <a:avLst>
              <a:gd name="adj" fmla="val 16667"/>
            </a:avLst>
          </a:prstGeom>
          <a:solidFill>
            <a:srgbClr val="BB23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800" b="1" i="0" u="none" strike="noStrike" cap="none">
                <a:solidFill>
                  <a:schemeClr val="lt1"/>
                </a:solidFill>
                <a:latin typeface="Arial"/>
                <a:ea typeface="Arial"/>
                <a:cs typeface="Arial"/>
                <a:sym typeface="Arial"/>
              </a:rPr>
              <a:t>Deployment</a:t>
            </a:r>
            <a:endParaRPr/>
          </a:p>
        </p:txBody>
      </p:sp>
      <p:sp>
        <p:nvSpPr>
          <p:cNvPr id="281" name="Google Shape;281;p39"/>
          <p:cNvSpPr/>
          <p:nvPr/>
        </p:nvSpPr>
        <p:spPr>
          <a:xfrm>
            <a:off x="451639" y="464294"/>
            <a:ext cx="2252400" cy="1180500"/>
          </a:xfrm>
          <a:prstGeom prst="rect">
            <a:avLst/>
          </a:prstGeom>
          <a:noFill/>
          <a:ln w="9525"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82" name="Google Shape;282;p39"/>
          <p:cNvPicPr preferRelativeResize="0"/>
          <p:nvPr/>
        </p:nvPicPr>
        <p:blipFill rotWithShape="1">
          <a:blip r:embed="rId13">
            <a:alphaModFix/>
          </a:blip>
          <a:srcRect/>
          <a:stretch/>
        </p:blipFill>
        <p:spPr>
          <a:xfrm>
            <a:off x="652003" y="1076045"/>
            <a:ext cx="819255" cy="212592"/>
          </a:xfrm>
          <a:prstGeom prst="rect">
            <a:avLst/>
          </a:prstGeom>
          <a:noFill/>
          <a:ln>
            <a:noFill/>
          </a:ln>
        </p:spPr>
      </p:pic>
      <p:pic>
        <p:nvPicPr>
          <p:cNvPr id="283" name="Google Shape;283;p39"/>
          <p:cNvPicPr preferRelativeResize="0"/>
          <p:nvPr/>
        </p:nvPicPr>
        <p:blipFill rotWithShape="1">
          <a:blip r:embed="rId14">
            <a:alphaModFix/>
          </a:blip>
          <a:srcRect/>
          <a:stretch/>
        </p:blipFill>
        <p:spPr>
          <a:xfrm>
            <a:off x="531055" y="603810"/>
            <a:ext cx="295410" cy="237486"/>
          </a:xfrm>
          <a:prstGeom prst="rect">
            <a:avLst/>
          </a:prstGeom>
          <a:noFill/>
          <a:ln>
            <a:noFill/>
          </a:ln>
        </p:spPr>
      </p:pic>
      <p:pic>
        <p:nvPicPr>
          <p:cNvPr id="284" name="Google Shape;284;p39"/>
          <p:cNvPicPr preferRelativeResize="0"/>
          <p:nvPr/>
        </p:nvPicPr>
        <p:blipFill rotWithShape="1">
          <a:blip r:embed="rId15">
            <a:alphaModFix/>
          </a:blip>
          <a:srcRect/>
          <a:stretch/>
        </p:blipFill>
        <p:spPr>
          <a:xfrm>
            <a:off x="525110" y="1398942"/>
            <a:ext cx="830940" cy="200316"/>
          </a:xfrm>
          <a:prstGeom prst="rect">
            <a:avLst/>
          </a:prstGeom>
          <a:noFill/>
          <a:ln>
            <a:noFill/>
          </a:ln>
        </p:spPr>
      </p:pic>
      <p:pic>
        <p:nvPicPr>
          <p:cNvPr id="285" name="Google Shape;285;p39"/>
          <p:cNvPicPr preferRelativeResize="0"/>
          <p:nvPr/>
        </p:nvPicPr>
        <p:blipFill rotWithShape="1">
          <a:blip r:embed="rId16">
            <a:alphaModFix/>
          </a:blip>
          <a:srcRect/>
          <a:stretch/>
        </p:blipFill>
        <p:spPr>
          <a:xfrm>
            <a:off x="1070466" y="563026"/>
            <a:ext cx="360135" cy="308441"/>
          </a:xfrm>
          <a:prstGeom prst="rect">
            <a:avLst/>
          </a:prstGeom>
          <a:noFill/>
          <a:ln>
            <a:noFill/>
          </a:ln>
        </p:spPr>
      </p:pic>
      <p:pic>
        <p:nvPicPr>
          <p:cNvPr id="286" name="Google Shape;286;p39"/>
          <p:cNvPicPr preferRelativeResize="0"/>
          <p:nvPr/>
        </p:nvPicPr>
        <p:blipFill rotWithShape="1">
          <a:blip r:embed="rId17">
            <a:alphaModFix/>
          </a:blip>
          <a:srcRect/>
          <a:stretch/>
        </p:blipFill>
        <p:spPr>
          <a:xfrm>
            <a:off x="1542997" y="628442"/>
            <a:ext cx="414799" cy="438278"/>
          </a:xfrm>
          <a:prstGeom prst="rect">
            <a:avLst/>
          </a:prstGeom>
          <a:noFill/>
          <a:ln>
            <a:noFill/>
          </a:ln>
        </p:spPr>
      </p:pic>
      <p:pic>
        <p:nvPicPr>
          <p:cNvPr id="287" name="Google Shape;287;p39"/>
          <p:cNvPicPr preferRelativeResize="0"/>
          <p:nvPr/>
        </p:nvPicPr>
        <p:blipFill rotWithShape="1">
          <a:blip r:embed="rId18">
            <a:alphaModFix/>
          </a:blip>
          <a:srcRect/>
          <a:stretch/>
        </p:blipFill>
        <p:spPr>
          <a:xfrm>
            <a:off x="2174849" y="541377"/>
            <a:ext cx="461521" cy="405820"/>
          </a:xfrm>
          <a:prstGeom prst="rect">
            <a:avLst/>
          </a:prstGeom>
          <a:noFill/>
          <a:ln>
            <a:noFill/>
          </a:ln>
        </p:spPr>
      </p:pic>
      <p:pic>
        <p:nvPicPr>
          <p:cNvPr id="288" name="Google Shape;288;p39"/>
          <p:cNvPicPr preferRelativeResize="0"/>
          <p:nvPr/>
        </p:nvPicPr>
        <p:blipFill rotWithShape="1">
          <a:blip r:embed="rId19">
            <a:alphaModFix/>
          </a:blip>
          <a:srcRect/>
          <a:stretch/>
        </p:blipFill>
        <p:spPr>
          <a:xfrm>
            <a:off x="1743105" y="1137165"/>
            <a:ext cx="812806" cy="433497"/>
          </a:xfrm>
          <a:prstGeom prst="rect">
            <a:avLst/>
          </a:prstGeom>
          <a:noFill/>
          <a:ln>
            <a:noFill/>
          </a:ln>
        </p:spPr>
      </p:pic>
      <p:pic>
        <p:nvPicPr>
          <p:cNvPr id="289" name="Google Shape;289;p39"/>
          <p:cNvPicPr preferRelativeResize="0"/>
          <p:nvPr/>
        </p:nvPicPr>
        <p:blipFill rotWithShape="1">
          <a:blip r:embed="rId20">
            <a:alphaModFix/>
          </a:blip>
          <a:srcRect/>
          <a:stretch/>
        </p:blipFill>
        <p:spPr>
          <a:xfrm>
            <a:off x="3144899" y="809059"/>
            <a:ext cx="1641872" cy="471718"/>
          </a:xfrm>
          <a:prstGeom prst="rect">
            <a:avLst/>
          </a:prstGeom>
          <a:noFill/>
          <a:ln>
            <a:noFill/>
          </a:ln>
        </p:spPr>
      </p:pic>
      <p:sp>
        <p:nvSpPr>
          <p:cNvPr id="290" name="Google Shape;290;p39"/>
          <p:cNvSpPr/>
          <p:nvPr/>
        </p:nvSpPr>
        <p:spPr>
          <a:xfrm>
            <a:off x="6026599" y="463909"/>
            <a:ext cx="2766000" cy="1150800"/>
          </a:xfrm>
          <a:prstGeom prst="rect">
            <a:avLst/>
          </a:prstGeom>
          <a:noFill/>
          <a:ln w="9525"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91" name="Google Shape;291;p39"/>
          <p:cNvPicPr preferRelativeResize="0"/>
          <p:nvPr/>
        </p:nvPicPr>
        <p:blipFill rotWithShape="1">
          <a:blip r:embed="rId21">
            <a:alphaModFix/>
          </a:blip>
          <a:srcRect/>
          <a:stretch/>
        </p:blipFill>
        <p:spPr>
          <a:xfrm>
            <a:off x="4800158" y="793195"/>
            <a:ext cx="691219" cy="487582"/>
          </a:xfrm>
          <a:prstGeom prst="rect">
            <a:avLst/>
          </a:prstGeom>
          <a:noFill/>
          <a:ln>
            <a:noFill/>
          </a:ln>
        </p:spPr>
      </p:pic>
      <p:pic>
        <p:nvPicPr>
          <p:cNvPr id="292" name="Google Shape;292;p39"/>
          <p:cNvPicPr preferRelativeResize="0"/>
          <p:nvPr/>
        </p:nvPicPr>
        <p:blipFill rotWithShape="1">
          <a:blip r:embed="rId22">
            <a:alphaModFix/>
          </a:blip>
          <a:srcRect/>
          <a:stretch/>
        </p:blipFill>
        <p:spPr>
          <a:xfrm>
            <a:off x="6051402" y="889553"/>
            <a:ext cx="435621" cy="208920"/>
          </a:xfrm>
          <a:prstGeom prst="rect">
            <a:avLst/>
          </a:prstGeom>
          <a:noFill/>
          <a:ln>
            <a:noFill/>
          </a:ln>
        </p:spPr>
      </p:pic>
      <p:pic>
        <p:nvPicPr>
          <p:cNvPr id="293" name="Google Shape;293;p39"/>
          <p:cNvPicPr preferRelativeResize="0"/>
          <p:nvPr/>
        </p:nvPicPr>
        <p:blipFill rotWithShape="1">
          <a:blip r:embed="rId23">
            <a:alphaModFix/>
          </a:blip>
          <a:srcRect/>
          <a:stretch/>
        </p:blipFill>
        <p:spPr>
          <a:xfrm>
            <a:off x="6534894" y="567914"/>
            <a:ext cx="224791" cy="240848"/>
          </a:xfrm>
          <a:prstGeom prst="rect">
            <a:avLst/>
          </a:prstGeom>
          <a:noFill/>
          <a:ln>
            <a:noFill/>
          </a:ln>
        </p:spPr>
      </p:pic>
      <p:pic>
        <p:nvPicPr>
          <p:cNvPr id="294" name="Google Shape;294;p39"/>
          <p:cNvPicPr preferRelativeResize="0"/>
          <p:nvPr/>
        </p:nvPicPr>
        <p:blipFill rotWithShape="1">
          <a:blip r:embed="rId23">
            <a:alphaModFix/>
          </a:blip>
          <a:srcRect/>
          <a:stretch/>
        </p:blipFill>
        <p:spPr>
          <a:xfrm>
            <a:off x="6600642" y="884959"/>
            <a:ext cx="224791" cy="240848"/>
          </a:xfrm>
          <a:prstGeom prst="rect">
            <a:avLst/>
          </a:prstGeom>
          <a:noFill/>
          <a:ln>
            <a:noFill/>
          </a:ln>
        </p:spPr>
      </p:pic>
      <p:pic>
        <p:nvPicPr>
          <p:cNvPr id="295" name="Google Shape;295;p39"/>
          <p:cNvPicPr preferRelativeResize="0"/>
          <p:nvPr/>
        </p:nvPicPr>
        <p:blipFill rotWithShape="1">
          <a:blip r:embed="rId23">
            <a:alphaModFix/>
          </a:blip>
          <a:srcRect/>
          <a:stretch/>
        </p:blipFill>
        <p:spPr>
          <a:xfrm>
            <a:off x="6532730" y="1304607"/>
            <a:ext cx="224791" cy="240848"/>
          </a:xfrm>
          <a:prstGeom prst="rect">
            <a:avLst/>
          </a:prstGeom>
          <a:noFill/>
          <a:ln>
            <a:noFill/>
          </a:ln>
        </p:spPr>
      </p:pic>
      <p:pic>
        <p:nvPicPr>
          <p:cNvPr id="296" name="Google Shape;296;p39"/>
          <p:cNvPicPr preferRelativeResize="0"/>
          <p:nvPr/>
        </p:nvPicPr>
        <p:blipFill rotWithShape="1">
          <a:blip r:embed="rId24">
            <a:alphaModFix/>
          </a:blip>
          <a:srcRect/>
          <a:stretch/>
        </p:blipFill>
        <p:spPr>
          <a:xfrm>
            <a:off x="8161651" y="535785"/>
            <a:ext cx="592712" cy="411412"/>
          </a:xfrm>
          <a:prstGeom prst="rect">
            <a:avLst/>
          </a:prstGeom>
          <a:noFill/>
          <a:ln>
            <a:noFill/>
          </a:ln>
        </p:spPr>
      </p:pic>
      <p:pic>
        <p:nvPicPr>
          <p:cNvPr id="297" name="Google Shape;297;p39"/>
          <p:cNvPicPr preferRelativeResize="0"/>
          <p:nvPr/>
        </p:nvPicPr>
        <p:blipFill rotWithShape="1">
          <a:blip r:embed="rId24">
            <a:alphaModFix/>
          </a:blip>
          <a:srcRect/>
          <a:stretch/>
        </p:blipFill>
        <p:spPr>
          <a:xfrm>
            <a:off x="8128116" y="1050259"/>
            <a:ext cx="592712" cy="411412"/>
          </a:xfrm>
          <a:prstGeom prst="rect">
            <a:avLst/>
          </a:prstGeom>
          <a:noFill/>
          <a:ln>
            <a:noFill/>
          </a:ln>
        </p:spPr>
      </p:pic>
      <p:pic>
        <p:nvPicPr>
          <p:cNvPr id="298" name="Google Shape;298;p39"/>
          <p:cNvPicPr preferRelativeResize="0"/>
          <p:nvPr/>
        </p:nvPicPr>
        <p:blipFill rotWithShape="1">
          <a:blip r:embed="rId25">
            <a:alphaModFix/>
          </a:blip>
          <a:srcRect/>
          <a:stretch/>
        </p:blipFill>
        <p:spPr>
          <a:xfrm>
            <a:off x="7524003" y="1076045"/>
            <a:ext cx="379996" cy="362723"/>
          </a:xfrm>
          <a:prstGeom prst="rect">
            <a:avLst/>
          </a:prstGeom>
          <a:noFill/>
          <a:ln>
            <a:noFill/>
          </a:ln>
        </p:spPr>
      </p:pic>
      <p:pic>
        <p:nvPicPr>
          <p:cNvPr id="299" name="Google Shape;299;p39"/>
          <p:cNvPicPr preferRelativeResize="0"/>
          <p:nvPr/>
        </p:nvPicPr>
        <p:blipFill rotWithShape="1">
          <a:blip r:embed="rId25">
            <a:alphaModFix/>
          </a:blip>
          <a:srcRect/>
          <a:stretch/>
        </p:blipFill>
        <p:spPr>
          <a:xfrm>
            <a:off x="7528368" y="555106"/>
            <a:ext cx="379994" cy="362722"/>
          </a:xfrm>
          <a:prstGeom prst="rect">
            <a:avLst/>
          </a:prstGeom>
          <a:noFill/>
          <a:ln>
            <a:noFill/>
          </a:ln>
        </p:spPr>
      </p:pic>
      <p:cxnSp>
        <p:nvCxnSpPr>
          <p:cNvPr id="300" name="Google Shape;300;p39"/>
          <p:cNvCxnSpPr>
            <a:stCxn id="292" idx="0"/>
            <a:endCxn id="293" idx="1"/>
          </p:cNvCxnSpPr>
          <p:nvPr/>
        </p:nvCxnSpPr>
        <p:spPr>
          <a:xfrm rot="10800000" flipH="1">
            <a:off x="6269213" y="688253"/>
            <a:ext cx="265800" cy="201300"/>
          </a:xfrm>
          <a:prstGeom prst="straightConnector1">
            <a:avLst/>
          </a:prstGeom>
          <a:noFill/>
          <a:ln w="9525" cap="flat" cmpd="sng">
            <a:solidFill>
              <a:srgbClr val="3B7FF2"/>
            </a:solidFill>
            <a:prstDash val="solid"/>
            <a:round/>
            <a:headEnd type="none" w="sm" len="sm"/>
            <a:tailEnd type="triangle" w="med" len="med"/>
          </a:ln>
        </p:spPr>
      </p:cxnSp>
      <p:cxnSp>
        <p:nvCxnSpPr>
          <p:cNvPr id="301" name="Google Shape;301;p39"/>
          <p:cNvCxnSpPr>
            <a:stCxn id="292" idx="3"/>
            <a:endCxn id="294" idx="1"/>
          </p:cNvCxnSpPr>
          <p:nvPr/>
        </p:nvCxnSpPr>
        <p:spPr>
          <a:xfrm>
            <a:off x="6487023" y="994013"/>
            <a:ext cx="113700" cy="11400"/>
          </a:xfrm>
          <a:prstGeom prst="straightConnector1">
            <a:avLst/>
          </a:prstGeom>
          <a:noFill/>
          <a:ln w="9525" cap="flat" cmpd="sng">
            <a:solidFill>
              <a:srgbClr val="3B7FF2"/>
            </a:solidFill>
            <a:prstDash val="solid"/>
            <a:round/>
            <a:headEnd type="none" w="sm" len="sm"/>
            <a:tailEnd type="triangle" w="med" len="med"/>
          </a:ln>
        </p:spPr>
      </p:cxnSp>
      <p:cxnSp>
        <p:nvCxnSpPr>
          <p:cNvPr id="302" name="Google Shape;302;p39"/>
          <p:cNvCxnSpPr>
            <a:endCxn id="295" idx="1"/>
          </p:cNvCxnSpPr>
          <p:nvPr/>
        </p:nvCxnSpPr>
        <p:spPr>
          <a:xfrm>
            <a:off x="6231830" y="1114831"/>
            <a:ext cx="300900" cy="310200"/>
          </a:xfrm>
          <a:prstGeom prst="straightConnector1">
            <a:avLst/>
          </a:prstGeom>
          <a:noFill/>
          <a:ln w="9525" cap="flat" cmpd="sng">
            <a:solidFill>
              <a:srgbClr val="3B7FF2"/>
            </a:solidFill>
            <a:prstDash val="solid"/>
            <a:round/>
            <a:headEnd type="none" w="sm" len="sm"/>
            <a:tailEnd type="triangle" w="med" len="med"/>
          </a:ln>
        </p:spPr>
      </p:cxnSp>
      <p:sp>
        <p:nvSpPr>
          <p:cNvPr id="303" name="Google Shape;303;p39"/>
          <p:cNvSpPr/>
          <p:nvPr/>
        </p:nvSpPr>
        <p:spPr>
          <a:xfrm>
            <a:off x="3042648" y="596585"/>
            <a:ext cx="2475000" cy="876600"/>
          </a:xfrm>
          <a:prstGeom prst="rect">
            <a:avLst/>
          </a:prstGeom>
          <a:noFill/>
          <a:ln w="9525"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39"/>
          <p:cNvSpPr txBox="1"/>
          <p:nvPr/>
        </p:nvSpPr>
        <p:spPr>
          <a:xfrm>
            <a:off x="6657182" y="1443154"/>
            <a:ext cx="12987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700" b="1" i="0" u="none" strike="noStrike" cap="none">
                <a:solidFill>
                  <a:srgbClr val="000000"/>
                </a:solidFill>
                <a:latin typeface="Arial"/>
                <a:ea typeface="Arial"/>
                <a:cs typeface="Arial"/>
                <a:sym typeface="Arial"/>
              </a:rPr>
              <a:t>procedures</a:t>
            </a:r>
            <a:endParaRPr/>
          </a:p>
        </p:txBody>
      </p:sp>
      <p:sp>
        <p:nvSpPr>
          <p:cNvPr id="305" name="Google Shape;305;p39"/>
          <p:cNvSpPr txBox="1"/>
          <p:nvPr/>
        </p:nvSpPr>
        <p:spPr>
          <a:xfrm>
            <a:off x="6595130" y="485317"/>
            <a:ext cx="9066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700" b="1" i="0" u="none" strike="noStrike" cap="none">
                <a:solidFill>
                  <a:srgbClr val="000000"/>
                </a:solidFill>
                <a:latin typeface="Arial"/>
                <a:ea typeface="Arial"/>
                <a:cs typeface="Arial"/>
                <a:sym typeface="Arial"/>
              </a:rPr>
              <a:t>Raw tables</a:t>
            </a:r>
            <a:endParaRPr/>
          </a:p>
        </p:txBody>
      </p:sp>
      <p:sp>
        <p:nvSpPr>
          <p:cNvPr id="306" name="Google Shape;306;p39"/>
          <p:cNvSpPr txBox="1"/>
          <p:nvPr/>
        </p:nvSpPr>
        <p:spPr>
          <a:xfrm>
            <a:off x="7281476" y="921945"/>
            <a:ext cx="10251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700" b="1" i="0" u="none" strike="noStrike" cap="none">
                <a:solidFill>
                  <a:srgbClr val="000000"/>
                </a:solidFill>
                <a:latin typeface="Arial"/>
                <a:ea typeface="Arial"/>
                <a:cs typeface="Arial"/>
                <a:sym typeface="Arial"/>
              </a:rPr>
              <a:t>Curated  tables</a:t>
            </a:r>
            <a:endParaRPr/>
          </a:p>
        </p:txBody>
      </p:sp>
      <p:sp>
        <p:nvSpPr>
          <p:cNvPr id="307" name="Google Shape;307;p39"/>
          <p:cNvSpPr txBox="1"/>
          <p:nvPr/>
        </p:nvSpPr>
        <p:spPr>
          <a:xfrm>
            <a:off x="5890963" y="506899"/>
            <a:ext cx="7533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700" b="1" i="0" u="none" strike="noStrike" cap="none">
                <a:solidFill>
                  <a:srgbClr val="000000"/>
                </a:solidFill>
                <a:latin typeface="Arial"/>
                <a:ea typeface="Arial"/>
                <a:cs typeface="Arial"/>
                <a:sym typeface="Arial"/>
              </a:rPr>
              <a:t>Snow pipe</a:t>
            </a:r>
            <a:endParaRPr/>
          </a:p>
        </p:txBody>
      </p:sp>
      <p:pic>
        <p:nvPicPr>
          <p:cNvPr id="308" name="Google Shape;308;p39" descr="A blue and white logo with arrows&#10;&#10;AI-generated content may be incorrect."/>
          <p:cNvPicPr preferRelativeResize="0"/>
          <p:nvPr/>
        </p:nvPicPr>
        <p:blipFill rotWithShape="1">
          <a:blip r:embed="rId26">
            <a:alphaModFix/>
          </a:blip>
          <a:srcRect/>
          <a:stretch/>
        </p:blipFill>
        <p:spPr>
          <a:xfrm>
            <a:off x="6924574" y="831447"/>
            <a:ext cx="364395" cy="364395"/>
          </a:xfrm>
          <a:prstGeom prst="rect">
            <a:avLst/>
          </a:prstGeom>
          <a:noFill/>
          <a:ln>
            <a:noFill/>
          </a:ln>
        </p:spPr>
      </p:pic>
      <p:cxnSp>
        <p:nvCxnSpPr>
          <p:cNvPr id="309" name="Google Shape;309;p39"/>
          <p:cNvCxnSpPr>
            <a:stCxn id="293" idx="3"/>
            <a:endCxn id="308" idx="0"/>
          </p:cNvCxnSpPr>
          <p:nvPr/>
        </p:nvCxnSpPr>
        <p:spPr>
          <a:xfrm>
            <a:off x="6759685" y="688338"/>
            <a:ext cx="347100" cy="143100"/>
          </a:xfrm>
          <a:prstGeom prst="bentConnector2">
            <a:avLst/>
          </a:prstGeom>
          <a:noFill/>
          <a:ln w="9525" cap="flat" cmpd="sng">
            <a:solidFill>
              <a:srgbClr val="3B7FF2"/>
            </a:solidFill>
            <a:prstDash val="solid"/>
            <a:round/>
            <a:headEnd type="none" w="sm" len="sm"/>
            <a:tailEnd type="triangle" w="med" len="med"/>
          </a:ln>
        </p:spPr>
      </p:cxnSp>
      <p:cxnSp>
        <p:nvCxnSpPr>
          <p:cNvPr id="310" name="Google Shape;310;p39"/>
          <p:cNvCxnSpPr>
            <a:stCxn id="295" idx="3"/>
            <a:endCxn id="308" idx="2"/>
          </p:cNvCxnSpPr>
          <p:nvPr/>
        </p:nvCxnSpPr>
        <p:spPr>
          <a:xfrm rot="10800000" flipH="1">
            <a:off x="6757521" y="1195831"/>
            <a:ext cx="349200" cy="229200"/>
          </a:xfrm>
          <a:prstGeom prst="bentConnector2">
            <a:avLst/>
          </a:prstGeom>
          <a:noFill/>
          <a:ln w="9525" cap="flat" cmpd="sng">
            <a:solidFill>
              <a:srgbClr val="3B7FF2"/>
            </a:solidFill>
            <a:prstDash val="solid"/>
            <a:round/>
            <a:headEnd type="none" w="sm" len="sm"/>
            <a:tailEnd type="triangle" w="med" len="med"/>
          </a:ln>
        </p:spPr>
      </p:cxnSp>
      <p:cxnSp>
        <p:nvCxnSpPr>
          <p:cNvPr id="311" name="Google Shape;311;p39"/>
          <p:cNvCxnSpPr>
            <a:stCxn id="294" idx="3"/>
            <a:endCxn id="308" idx="1"/>
          </p:cNvCxnSpPr>
          <p:nvPr/>
        </p:nvCxnSpPr>
        <p:spPr>
          <a:xfrm>
            <a:off x="6825433" y="1005383"/>
            <a:ext cx="99000" cy="8400"/>
          </a:xfrm>
          <a:prstGeom prst="bentConnector3">
            <a:avLst>
              <a:gd name="adj1" fmla="val 50000"/>
            </a:avLst>
          </a:prstGeom>
          <a:noFill/>
          <a:ln w="9525" cap="flat" cmpd="sng">
            <a:solidFill>
              <a:srgbClr val="3B7FF2"/>
            </a:solidFill>
            <a:prstDash val="solid"/>
            <a:round/>
            <a:headEnd type="none" w="sm" len="sm"/>
            <a:tailEnd type="triangle" w="med" len="med"/>
          </a:ln>
        </p:spPr>
      </p:cxnSp>
      <p:cxnSp>
        <p:nvCxnSpPr>
          <p:cNvPr id="312" name="Google Shape;312;p39"/>
          <p:cNvCxnSpPr>
            <a:stCxn id="308" idx="3"/>
            <a:endCxn id="299" idx="1"/>
          </p:cNvCxnSpPr>
          <p:nvPr/>
        </p:nvCxnSpPr>
        <p:spPr>
          <a:xfrm rot="10800000" flipH="1">
            <a:off x="7288969" y="736445"/>
            <a:ext cx="239400" cy="277200"/>
          </a:xfrm>
          <a:prstGeom prst="bentConnector3">
            <a:avLst>
              <a:gd name="adj1" fmla="val 50000"/>
            </a:avLst>
          </a:prstGeom>
          <a:noFill/>
          <a:ln w="9525" cap="flat" cmpd="sng">
            <a:solidFill>
              <a:srgbClr val="3B7FF2"/>
            </a:solidFill>
            <a:prstDash val="solid"/>
            <a:round/>
            <a:headEnd type="none" w="sm" len="sm"/>
            <a:tailEnd type="triangle" w="med" len="med"/>
          </a:ln>
        </p:spPr>
      </p:cxnSp>
      <p:cxnSp>
        <p:nvCxnSpPr>
          <p:cNvPr id="313" name="Google Shape;313;p39"/>
          <p:cNvCxnSpPr>
            <a:stCxn id="308" idx="3"/>
            <a:endCxn id="298" idx="1"/>
          </p:cNvCxnSpPr>
          <p:nvPr/>
        </p:nvCxnSpPr>
        <p:spPr>
          <a:xfrm>
            <a:off x="7288969" y="1013645"/>
            <a:ext cx="234900" cy="243900"/>
          </a:xfrm>
          <a:prstGeom prst="bentConnector3">
            <a:avLst>
              <a:gd name="adj1" fmla="val 50000"/>
            </a:avLst>
          </a:prstGeom>
          <a:noFill/>
          <a:ln w="9525" cap="flat" cmpd="sng">
            <a:solidFill>
              <a:srgbClr val="3B7FF2"/>
            </a:solidFill>
            <a:prstDash val="solid"/>
            <a:round/>
            <a:headEnd type="none" w="sm" len="sm"/>
            <a:tailEnd type="triangle" w="med" len="med"/>
          </a:ln>
        </p:spPr>
      </p:cxnSp>
      <p:cxnSp>
        <p:nvCxnSpPr>
          <p:cNvPr id="314" name="Google Shape;314;p39"/>
          <p:cNvCxnSpPr>
            <a:stCxn id="298" idx="3"/>
            <a:endCxn id="297" idx="1"/>
          </p:cNvCxnSpPr>
          <p:nvPr/>
        </p:nvCxnSpPr>
        <p:spPr>
          <a:xfrm rot="10800000" flipH="1">
            <a:off x="7903999" y="1255906"/>
            <a:ext cx="224100" cy="1500"/>
          </a:xfrm>
          <a:prstGeom prst="straightConnector1">
            <a:avLst/>
          </a:prstGeom>
          <a:noFill/>
          <a:ln w="9525" cap="flat" cmpd="sng">
            <a:solidFill>
              <a:srgbClr val="3B7FF2"/>
            </a:solidFill>
            <a:prstDash val="solid"/>
            <a:round/>
            <a:headEnd type="none" w="sm" len="sm"/>
            <a:tailEnd type="triangle" w="med" len="med"/>
          </a:ln>
        </p:spPr>
      </p:cxnSp>
      <p:cxnSp>
        <p:nvCxnSpPr>
          <p:cNvPr id="315" name="Google Shape;315;p39"/>
          <p:cNvCxnSpPr>
            <a:stCxn id="299" idx="3"/>
            <a:endCxn id="296" idx="1"/>
          </p:cNvCxnSpPr>
          <p:nvPr/>
        </p:nvCxnSpPr>
        <p:spPr>
          <a:xfrm>
            <a:off x="7908362" y="736467"/>
            <a:ext cx="253200" cy="5100"/>
          </a:xfrm>
          <a:prstGeom prst="straightConnector1">
            <a:avLst/>
          </a:prstGeom>
          <a:noFill/>
          <a:ln w="9525" cap="flat" cmpd="sng">
            <a:solidFill>
              <a:srgbClr val="3B7FF2"/>
            </a:solidFill>
            <a:prstDash val="solid"/>
            <a:round/>
            <a:headEnd type="none" w="sm" len="sm"/>
            <a:tailEnd type="triangle" w="med" len="med"/>
          </a:ln>
        </p:spPr>
      </p:cxnSp>
      <p:sp>
        <p:nvSpPr>
          <p:cNvPr id="316" name="Google Shape;316;p39"/>
          <p:cNvSpPr/>
          <p:nvPr/>
        </p:nvSpPr>
        <p:spPr>
          <a:xfrm>
            <a:off x="362173" y="331313"/>
            <a:ext cx="8696400" cy="1342800"/>
          </a:xfrm>
          <a:prstGeom prst="rect">
            <a:avLst/>
          </a:prstGeom>
          <a:noFill/>
          <a:ln w="9525" cap="flat" cmpd="sng">
            <a:solidFill>
              <a:srgbClr val="1B3867"/>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7" name="Google Shape;317;p39"/>
          <p:cNvSpPr/>
          <p:nvPr/>
        </p:nvSpPr>
        <p:spPr>
          <a:xfrm>
            <a:off x="496422" y="247691"/>
            <a:ext cx="1182600" cy="185700"/>
          </a:xfrm>
          <a:prstGeom prst="roundRect">
            <a:avLst>
              <a:gd name="adj" fmla="val 16667"/>
            </a:avLst>
          </a:prstGeom>
          <a:solidFill>
            <a:srgbClr val="734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900" b="1" i="0" u="none" strike="noStrike" cap="none">
                <a:solidFill>
                  <a:schemeClr val="lt1"/>
                </a:solidFill>
                <a:latin typeface="Arial"/>
                <a:ea typeface="Arial"/>
                <a:cs typeface="Arial"/>
                <a:sym typeface="Arial"/>
              </a:rPr>
              <a:t>Data Pipeline</a:t>
            </a:r>
            <a:endParaRPr/>
          </a:p>
        </p:txBody>
      </p:sp>
      <p:sp>
        <p:nvSpPr>
          <p:cNvPr id="318" name="Google Shape;318;p39"/>
          <p:cNvSpPr/>
          <p:nvPr/>
        </p:nvSpPr>
        <p:spPr>
          <a:xfrm>
            <a:off x="11953" y="1855068"/>
            <a:ext cx="9607200" cy="2824200"/>
          </a:xfrm>
          <a:prstGeom prst="rect">
            <a:avLst/>
          </a:prstGeom>
          <a:noFill/>
          <a:ln w="9525" cap="flat" cmpd="sng">
            <a:solidFill>
              <a:srgbClr val="1B3867"/>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9" name="Google Shape;319;p39"/>
          <p:cNvSpPr/>
          <p:nvPr/>
        </p:nvSpPr>
        <p:spPr>
          <a:xfrm>
            <a:off x="55373" y="1751863"/>
            <a:ext cx="1007400" cy="180900"/>
          </a:xfrm>
          <a:prstGeom prst="roundRect">
            <a:avLst>
              <a:gd name="adj" fmla="val 16667"/>
            </a:avLst>
          </a:prstGeom>
          <a:solidFill>
            <a:srgbClr val="734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900" b="1" i="0" u="none" strike="noStrike" cap="none">
                <a:solidFill>
                  <a:schemeClr val="lt1"/>
                </a:solidFill>
                <a:latin typeface="Arial"/>
                <a:ea typeface="Arial"/>
                <a:cs typeface="Arial"/>
                <a:sym typeface="Arial"/>
              </a:rPr>
              <a:t>AI Framework</a:t>
            </a:r>
            <a:endParaRPr/>
          </a:p>
        </p:txBody>
      </p:sp>
      <p:pic>
        <p:nvPicPr>
          <p:cNvPr id="320" name="Google Shape;320;p39" descr="Getting Started with Streamlit: Building Your First Web App | by Steven Van  Ingelgem | Medium"/>
          <p:cNvPicPr preferRelativeResize="0"/>
          <p:nvPr/>
        </p:nvPicPr>
        <p:blipFill rotWithShape="1">
          <a:blip r:embed="rId27">
            <a:alphaModFix/>
          </a:blip>
          <a:srcRect/>
          <a:stretch/>
        </p:blipFill>
        <p:spPr>
          <a:xfrm>
            <a:off x="91266" y="2736351"/>
            <a:ext cx="533089" cy="355244"/>
          </a:xfrm>
          <a:prstGeom prst="rect">
            <a:avLst/>
          </a:prstGeom>
          <a:noFill/>
          <a:ln>
            <a:noFill/>
          </a:ln>
        </p:spPr>
      </p:pic>
      <p:sp>
        <p:nvSpPr>
          <p:cNvPr id="321" name="Google Shape;321;p39"/>
          <p:cNvSpPr/>
          <p:nvPr/>
        </p:nvSpPr>
        <p:spPr>
          <a:xfrm>
            <a:off x="1653952" y="1689817"/>
            <a:ext cx="137700" cy="180900"/>
          </a:xfrm>
          <a:prstGeom prst="downArrow">
            <a:avLst>
              <a:gd name="adj1" fmla="val 50000"/>
              <a:gd name="adj2" fmla="val 50000"/>
            </a:avLst>
          </a:prstGeom>
          <a:solidFill>
            <a:schemeClr val="accent1"/>
          </a:solid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39"/>
          <p:cNvSpPr/>
          <p:nvPr/>
        </p:nvSpPr>
        <p:spPr>
          <a:xfrm>
            <a:off x="3653693" y="1681977"/>
            <a:ext cx="137700" cy="180900"/>
          </a:xfrm>
          <a:prstGeom prst="downArrow">
            <a:avLst>
              <a:gd name="adj1" fmla="val 50000"/>
              <a:gd name="adj2" fmla="val 50000"/>
            </a:avLst>
          </a:prstGeom>
          <a:solidFill>
            <a:schemeClr val="accent1"/>
          </a:solid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39"/>
          <p:cNvSpPr/>
          <p:nvPr/>
        </p:nvSpPr>
        <p:spPr>
          <a:xfrm>
            <a:off x="5643125" y="1674137"/>
            <a:ext cx="137700" cy="180900"/>
          </a:xfrm>
          <a:prstGeom prst="downArrow">
            <a:avLst>
              <a:gd name="adj1" fmla="val 50000"/>
              <a:gd name="adj2" fmla="val 50000"/>
            </a:avLst>
          </a:prstGeom>
          <a:solidFill>
            <a:schemeClr val="accent1"/>
          </a:solid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39"/>
          <p:cNvSpPr/>
          <p:nvPr/>
        </p:nvSpPr>
        <p:spPr>
          <a:xfrm>
            <a:off x="5121703" y="2077778"/>
            <a:ext cx="1180500" cy="141000"/>
          </a:xfrm>
          <a:prstGeom prst="roundRect">
            <a:avLst>
              <a:gd name="adj" fmla="val 16667"/>
            </a:avLst>
          </a:prstGeom>
          <a:solidFill>
            <a:srgbClr val="BB23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700" b="1" i="0" u="none" strike="noStrike" cap="none">
                <a:solidFill>
                  <a:schemeClr val="lt1"/>
                </a:solidFill>
                <a:latin typeface="Arial"/>
                <a:ea typeface="Arial"/>
                <a:cs typeface="Arial"/>
                <a:sym typeface="Arial"/>
              </a:rPr>
              <a:t>City 360 Dashboard</a:t>
            </a:r>
            <a:endParaRPr/>
          </a:p>
        </p:txBody>
      </p:sp>
      <p:sp>
        <p:nvSpPr>
          <p:cNvPr id="325" name="Google Shape;325;p39"/>
          <p:cNvSpPr/>
          <p:nvPr/>
        </p:nvSpPr>
        <p:spPr>
          <a:xfrm rot="10800000">
            <a:off x="8115448" y="1658305"/>
            <a:ext cx="137700" cy="180900"/>
          </a:xfrm>
          <a:prstGeom prst="downArrow">
            <a:avLst>
              <a:gd name="adj1" fmla="val 50000"/>
              <a:gd name="adj2" fmla="val 50000"/>
            </a:avLst>
          </a:prstGeom>
          <a:solidFill>
            <a:srgbClr val="002060"/>
          </a:solid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39"/>
          <p:cNvSpPr txBox="1"/>
          <p:nvPr/>
        </p:nvSpPr>
        <p:spPr>
          <a:xfrm>
            <a:off x="8341748" y="1701256"/>
            <a:ext cx="548700" cy="184800"/>
          </a:xfrm>
          <a:prstGeom prst="rect">
            <a:avLst/>
          </a:prstGeom>
          <a:solidFill>
            <a:srgbClr val="92D050"/>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GB" sz="600" b="1" i="0" u="none" strike="noStrike" cap="none">
                <a:solidFill>
                  <a:srgbClr val="000000"/>
                </a:solidFill>
                <a:latin typeface="Arial"/>
                <a:ea typeface="Arial"/>
                <a:cs typeface="Arial"/>
                <a:sym typeface="Arial"/>
              </a:rPr>
              <a:t>Feedback</a:t>
            </a:r>
            <a:endParaRPr/>
          </a:p>
        </p:txBody>
      </p:sp>
      <p:sp>
        <p:nvSpPr>
          <p:cNvPr id="327" name="Google Shape;327;p39"/>
          <p:cNvSpPr/>
          <p:nvPr/>
        </p:nvSpPr>
        <p:spPr>
          <a:xfrm>
            <a:off x="1151711" y="1901507"/>
            <a:ext cx="1374600" cy="134400"/>
          </a:xfrm>
          <a:prstGeom prst="roundRect">
            <a:avLst>
              <a:gd name="adj" fmla="val 16667"/>
            </a:avLst>
          </a:prstGeom>
          <a:solidFill>
            <a:srgbClr val="BB23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700" b="1" i="0" u="none" strike="noStrike" cap="none">
                <a:solidFill>
                  <a:schemeClr val="lt1"/>
                </a:solidFill>
                <a:latin typeface="Arial"/>
                <a:ea typeface="Arial"/>
                <a:cs typeface="Arial"/>
                <a:sym typeface="Arial"/>
              </a:rPr>
              <a:t>Multi Agent Architecture</a:t>
            </a:r>
            <a:endParaRPr/>
          </a:p>
        </p:txBody>
      </p:sp>
      <p:sp>
        <p:nvSpPr>
          <p:cNvPr id="328" name="Google Shape;328;p39"/>
          <p:cNvSpPr/>
          <p:nvPr/>
        </p:nvSpPr>
        <p:spPr>
          <a:xfrm>
            <a:off x="15219" y="4756949"/>
            <a:ext cx="9046800" cy="348900"/>
          </a:xfrm>
          <a:prstGeom prst="rect">
            <a:avLst/>
          </a:prstGeom>
          <a:noFill/>
          <a:ln w="9525" cap="flat" cmpd="sng">
            <a:solidFill>
              <a:srgbClr val="1B3867"/>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9" name="Google Shape;329;p39"/>
          <p:cNvSpPr/>
          <p:nvPr/>
        </p:nvSpPr>
        <p:spPr>
          <a:xfrm>
            <a:off x="42456" y="4788456"/>
            <a:ext cx="1313700" cy="278700"/>
          </a:xfrm>
          <a:prstGeom prst="roundRect">
            <a:avLst>
              <a:gd name="adj" fmla="val 16667"/>
            </a:avLst>
          </a:prstGeom>
          <a:solidFill>
            <a:srgbClr val="734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200" b="1" i="0" u="none" strike="noStrike" cap="none">
                <a:solidFill>
                  <a:schemeClr val="lt1"/>
                </a:solidFill>
                <a:latin typeface="Arial"/>
                <a:ea typeface="Arial"/>
                <a:cs typeface="Arial"/>
                <a:sym typeface="Arial"/>
              </a:rPr>
              <a:t>Tools Used</a:t>
            </a:r>
            <a:endParaRPr/>
          </a:p>
        </p:txBody>
      </p:sp>
      <p:pic>
        <p:nvPicPr>
          <p:cNvPr id="330" name="Google Shape;330;p39"/>
          <p:cNvPicPr preferRelativeResize="0"/>
          <p:nvPr/>
        </p:nvPicPr>
        <p:blipFill rotWithShape="1">
          <a:blip r:embed="rId28">
            <a:alphaModFix/>
          </a:blip>
          <a:srcRect/>
          <a:stretch/>
        </p:blipFill>
        <p:spPr>
          <a:xfrm>
            <a:off x="2731281" y="4812187"/>
            <a:ext cx="2384796" cy="230787"/>
          </a:xfrm>
          <a:prstGeom prst="rect">
            <a:avLst/>
          </a:prstGeom>
          <a:noFill/>
          <a:ln>
            <a:noFill/>
          </a:ln>
        </p:spPr>
      </p:pic>
      <p:pic>
        <p:nvPicPr>
          <p:cNvPr id="331" name="Google Shape;331;p39"/>
          <p:cNvPicPr preferRelativeResize="0"/>
          <p:nvPr/>
        </p:nvPicPr>
        <p:blipFill rotWithShape="1">
          <a:blip r:embed="rId29">
            <a:alphaModFix/>
          </a:blip>
          <a:srcRect/>
          <a:stretch/>
        </p:blipFill>
        <p:spPr>
          <a:xfrm>
            <a:off x="1577781" y="4812187"/>
            <a:ext cx="723644" cy="236136"/>
          </a:xfrm>
          <a:prstGeom prst="rect">
            <a:avLst/>
          </a:prstGeom>
          <a:noFill/>
          <a:ln>
            <a:noFill/>
          </a:ln>
        </p:spPr>
      </p:pic>
      <p:pic>
        <p:nvPicPr>
          <p:cNvPr id="332" name="Google Shape;332;p39" descr="Google Cloud Platform (GCP) | Beyond Inc."/>
          <p:cNvPicPr preferRelativeResize="0"/>
          <p:nvPr/>
        </p:nvPicPr>
        <p:blipFill rotWithShape="1">
          <a:blip r:embed="rId30">
            <a:alphaModFix/>
          </a:blip>
          <a:srcRect/>
          <a:stretch/>
        </p:blipFill>
        <p:spPr>
          <a:xfrm>
            <a:off x="7021260" y="4812187"/>
            <a:ext cx="1335450" cy="246456"/>
          </a:xfrm>
          <a:prstGeom prst="rect">
            <a:avLst/>
          </a:prstGeom>
          <a:noFill/>
          <a:ln>
            <a:noFill/>
          </a:ln>
        </p:spPr>
      </p:pic>
      <p:pic>
        <p:nvPicPr>
          <p:cNvPr id="333" name="Google Shape;333;p39" descr="What Is FastAPI: The Future of Modern ..."/>
          <p:cNvPicPr preferRelativeResize="0"/>
          <p:nvPr/>
        </p:nvPicPr>
        <p:blipFill rotWithShape="1">
          <a:blip r:embed="rId31">
            <a:alphaModFix/>
          </a:blip>
          <a:srcRect/>
          <a:stretch/>
        </p:blipFill>
        <p:spPr>
          <a:xfrm>
            <a:off x="8478058" y="4795110"/>
            <a:ext cx="498239" cy="279014"/>
          </a:xfrm>
          <a:prstGeom prst="rect">
            <a:avLst/>
          </a:prstGeom>
          <a:noFill/>
          <a:ln>
            <a:noFill/>
          </a:ln>
        </p:spPr>
      </p:pic>
      <p:pic>
        <p:nvPicPr>
          <p:cNvPr id="334" name="Google Shape;334;p39"/>
          <p:cNvPicPr preferRelativeResize="0"/>
          <p:nvPr/>
        </p:nvPicPr>
        <p:blipFill rotWithShape="1">
          <a:blip r:embed="rId32">
            <a:alphaModFix/>
          </a:blip>
          <a:srcRect/>
          <a:stretch/>
        </p:blipFill>
        <p:spPr>
          <a:xfrm>
            <a:off x="6157641" y="4779359"/>
            <a:ext cx="824716" cy="283968"/>
          </a:xfrm>
          <a:prstGeom prst="rect">
            <a:avLst/>
          </a:prstGeom>
          <a:noFill/>
          <a:ln>
            <a:noFill/>
          </a:ln>
        </p:spPr>
      </p:pic>
      <p:sp>
        <p:nvSpPr>
          <p:cNvPr id="335" name="Google Shape;335;p39"/>
          <p:cNvSpPr/>
          <p:nvPr/>
        </p:nvSpPr>
        <p:spPr>
          <a:xfrm rot="-5400000">
            <a:off x="2804005" y="1009504"/>
            <a:ext cx="137700" cy="180900"/>
          </a:xfrm>
          <a:prstGeom prst="downArrow">
            <a:avLst>
              <a:gd name="adj1" fmla="val 50000"/>
              <a:gd name="adj2" fmla="val 50000"/>
            </a:avLst>
          </a:prstGeom>
          <a:solidFill>
            <a:schemeClr val="accent1"/>
          </a:solid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6" name="Google Shape;336;p39"/>
          <p:cNvSpPr/>
          <p:nvPr/>
        </p:nvSpPr>
        <p:spPr>
          <a:xfrm rot="-5400000">
            <a:off x="5680748" y="983569"/>
            <a:ext cx="137700" cy="180900"/>
          </a:xfrm>
          <a:prstGeom prst="downArrow">
            <a:avLst>
              <a:gd name="adj1" fmla="val 50000"/>
              <a:gd name="adj2" fmla="val 50000"/>
            </a:avLst>
          </a:prstGeom>
          <a:solidFill>
            <a:schemeClr val="accent1"/>
          </a:solid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37" name="Google Shape;337;p39" descr="An Analysis of 311 Complaint Data ..."/>
          <p:cNvPicPr preferRelativeResize="0"/>
          <p:nvPr/>
        </p:nvPicPr>
        <p:blipFill rotWithShape="1">
          <a:blip r:embed="rId33">
            <a:alphaModFix/>
          </a:blip>
          <a:srcRect/>
          <a:stretch/>
        </p:blipFill>
        <p:spPr>
          <a:xfrm>
            <a:off x="1446004" y="1344552"/>
            <a:ext cx="250031" cy="250031"/>
          </a:xfrm>
          <a:prstGeom prst="rect">
            <a:avLst/>
          </a:prstGeom>
          <a:noFill/>
          <a:ln>
            <a:noFill/>
          </a:ln>
        </p:spPr>
      </p:pic>
      <p:pic>
        <p:nvPicPr>
          <p:cNvPr id="338" name="Google Shape;338;p39" descr="A diagram of a cloud computing process&#10;&#10;AI-generated content may be incorrect."/>
          <p:cNvPicPr preferRelativeResize="0"/>
          <p:nvPr/>
        </p:nvPicPr>
        <p:blipFill rotWithShape="1">
          <a:blip r:embed="rId34">
            <a:alphaModFix/>
          </a:blip>
          <a:srcRect l="43156" t="15158" r="43345" b="63999"/>
          <a:stretch/>
        </p:blipFill>
        <p:spPr>
          <a:xfrm>
            <a:off x="8347485" y="2174817"/>
            <a:ext cx="537657" cy="487440"/>
          </a:xfrm>
          <a:prstGeom prst="rect">
            <a:avLst/>
          </a:prstGeom>
          <a:noFill/>
          <a:ln>
            <a:noFill/>
          </a:ln>
        </p:spPr>
      </p:pic>
      <p:pic>
        <p:nvPicPr>
          <p:cNvPr id="339" name="Google Shape;339;p39" descr="A diagram of a cloud computing process&#10;&#10;AI-generated content may be incorrect."/>
          <p:cNvPicPr preferRelativeResize="0"/>
          <p:nvPr/>
        </p:nvPicPr>
        <p:blipFill rotWithShape="1">
          <a:blip r:embed="rId7">
            <a:alphaModFix/>
          </a:blip>
          <a:srcRect l="41409" t="35356" r="41575" b="37047"/>
          <a:stretch/>
        </p:blipFill>
        <p:spPr>
          <a:xfrm>
            <a:off x="8349848" y="2759235"/>
            <a:ext cx="549074" cy="588698"/>
          </a:xfrm>
          <a:prstGeom prst="rect">
            <a:avLst/>
          </a:prstGeom>
          <a:noFill/>
          <a:ln>
            <a:noFill/>
          </a:ln>
        </p:spPr>
      </p:pic>
      <p:pic>
        <p:nvPicPr>
          <p:cNvPr id="340" name="Google Shape;340;p39" descr="A diagram of a cloud computing process&#10;&#10;AI-generated content may be incorrect."/>
          <p:cNvPicPr preferRelativeResize="0"/>
          <p:nvPr/>
        </p:nvPicPr>
        <p:blipFill rotWithShape="1">
          <a:blip r:embed="rId7">
            <a:alphaModFix/>
          </a:blip>
          <a:srcRect l="37283" t="92864" r="37158" b="2441"/>
          <a:stretch/>
        </p:blipFill>
        <p:spPr>
          <a:xfrm>
            <a:off x="8308759" y="4275383"/>
            <a:ext cx="672453" cy="99264"/>
          </a:xfrm>
          <a:prstGeom prst="rect">
            <a:avLst/>
          </a:prstGeom>
          <a:noFill/>
          <a:ln>
            <a:noFill/>
          </a:ln>
        </p:spPr>
      </p:pic>
      <p:pic>
        <p:nvPicPr>
          <p:cNvPr id="341" name="Google Shape;341;p39" descr="A screenshot of a computer&#10;&#10;AI-generated content may be incorrect."/>
          <p:cNvPicPr preferRelativeResize="0"/>
          <p:nvPr/>
        </p:nvPicPr>
        <p:blipFill rotWithShape="1">
          <a:blip r:embed="rId35">
            <a:alphaModFix/>
          </a:blip>
          <a:srcRect l="-405" t="-86" r="-1044" b="33241"/>
          <a:stretch/>
        </p:blipFill>
        <p:spPr>
          <a:xfrm>
            <a:off x="4720953" y="2248389"/>
            <a:ext cx="1592402" cy="950245"/>
          </a:xfrm>
          <a:prstGeom prst="rect">
            <a:avLst/>
          </a:prstGeom>
          <a:noFill/>
          <a:ln>
            <a:noFill/>
          </a:ln>
        </p:spPr>
      </p:pic>
      <p:pic>
        <p:nvPicPr>
          <p:cNvPr id="342" name="Google Shape;342;p39"/>
          <p:cNvPicPr preferRelativeResize="0"/>
          <p:nvPr/>
        </p:nvPicPr>
        <p:blipFill rotWithShape="1">
          <a:blip r:embed="rId36">
            <a:alphaModFix/>
          </a:blip>
          <a:srcRect/>
          <a:stretch/>
        </p:blipFill>
        <p:spPr>
          <a:xfrm>
            <a:off x="-19436" y="-15561"/>
            <a:ext cx="2247344" cy="209483"/>
          </a:xfrm>
          <a:prstGeom prst="rect">
            <a:avLst/>
          </a:prstGeom>
          <a:noFill/>
          <a:ln>
            <a:noFill/>
          </a:ln>
        </p:spPr>
      </p:pic>
      <p:pic>
        <p:nvPicPr>
          <p:cNvPr id="343" name="Google Shape;343;p39"/>
          <p:cNvPicPr preferRelativeResize="0"/>
          <p:nvPr/>
        </p:nvPicPr>
        <p:blipFill rotWithShape="1">
          <a:blip r:embed="rId37">
            <a:alphaModFix/>
          </a:blip>
          <a:srcRect/>
          <a:stretch/>
        </p:blipFill>
        <p:spPr>
          <a:xfrm>
            <a:off x="7683304" y="-2001"/>
            <a:ext cx="1468160" cy="263868"/>
          </a:xfrm>
          <a:prstGeom prst="rect">
            <a:avLst/>
          </a:prstGeom>
          <a:noFill/>
          <a:ln>
            <a:noFill/>
          </a:ln>
        </p:spPr>
      </p:pic>
      <p:sp>
        <p:nvSpPr>
          <p:cNvPr id="344" name="Google Shape;344;p39"/>
          <p:cNvSpPr txBox="1"/>
          <p:nvPr/>
        </p:nvSpPr>
        <p:spPr>
          <a:xfrm>
            <a:off x="6434629" y="2070218"/>
            <a:ext cx="9105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700" b="1" i="0" u="none" strike="noStrike" cap="none">
                <a:solidFill>
                  <a:srgbClr val="000000"/>
                </a:solidFill>
                <a:latin typeface="Arial"/>
                <a:ea typeface="Arial"/>
                <a:cs typeface="Arial"/>
                <a:sym typeface="Arial"/>
              </a:rPr>
              <a:t>(</a:t>
            </a:r>
            <a:r>
              <a:rPr lang="en-GB" sz="600" b="1" i="0" u="none" strike="noStrike" cap="none">
                <a:solidFill>
                  <a:srgbClr val="000000"/>
                </a:solidFill>
                <a:latin typeface="Arial"/>
                <a:ea typeface="Arial"/>
                <a:cs typeface="Arial"/>
                <a:sym typeface="Arial"/>
              </a:rPr>
              <a:t>Not in prototype)</a:t>
            </a:r>
            <a:endParaRPr sz="6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CE0B30BE-7B3A-5556-0E16-12044CFFD4EA}"/>
            </a:ext>
          </a:extLst>
        </p:cNvPr>
        <p:cNvGrpSpPr/>
        <p:nvPr/>
      </p:nvGrpSpPr>
      <p:grpSpPr>
        <a:xfrm>
          <a:off x="0" y="0"/>
          <a:ext cx="0" cy="0"/>
          <a:chOff x="0" y="0"/>
          <a:chExt cx="0" cy="0"/>
        </a:xfrm>
      </p:grpSpPr>
      <p:sp>
        <p:nvSpPr>
          <p:cNvPr id="203" name="Google Shape;203;p37">
            <a:extLst>
              <a:ext uri="{FF2B5EF4-FFF2-40B4-BE49-F238E27FC236}">
                <a16:creationId xmlns:a16="http://schemas.microsoft.com/office/drawing/2014/main" id="{460E4C7A-45DF-D17C-C841-97174BDB30DC}"/>
              </a:ext>
            </a:extLst>
          </p:cNvPr>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GB"/>
              <a:t>-</a:t>
            </a:r>
            <a:endParaRPr/>
          </a:p>
        </p:txBody>
      </p:sp>
      <p:sp>
        <p:nvSpPr>
          <p:cNvPr id="204" name="Google Shape;204;p37">
            <a:extLst>
              <a:ext uri="{FF2B5EF4-FFF2-40B4-BE49-F238E27FC236}">
                <a16:creationId xmlns:a16="http://schemas.microsoft.com/office/drawing/2014/main" id="{9F0210D1-4AD7-1540-BED4-06888CB5E17B}"/>
              </a:ext>
            </a:extLst>
          </p:cNvPr>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205" name="Google Shape;205;p37" title="YS.IS.s1.png">
            <a:extLst>
              <a:ext uri="{FF2B5EF4-FFF2-40B4-BE49-F238E27FC236}">
                <a16:creationId xmlns:a16="http://schemas.microsoft.com/office/drawing/2014/main" id="{27E9E327-4B7D-A444-14A0-3F9BF20F7C36}"/>
              </a:ext>
            </a:extLst>
          </p:cNvPr>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06" name="Google Shape;206;p37">
            <a:extLst>
              <a:ext uri="{FF2B5EF4-FFF2-40B4-BE49-F238E27FC236}">
                <a16:creationId xmlns:a16="http://schemas.microsoft.com/office/drawing/2014/main" id="{4BAA6C60-67BB-B378-5E93-852ABD21EE10}"/>
              </a:ext>
            </a:extLst>
          </p:cNvPr>
          <p:cNvSpPr txBox="1"/>
          <p:nvPr/>
        </p:nvSpPr>
        <p:spPr>
          <a:xfrm>
            <a:off x="0" y="3334854"/>
            <a:ext cx="9058940" cy="1499415"/>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000000"/>
              </a:buClr>
              <a:buSzPts val="1500"/>
              <a:buFont typeface="Arial" panose="020B0604020202020204" pitchFamily="34" charset="0"/>
              <a:buChar char="•"/>
            </a:pPr>
            <a:r>
              <a:rPr lang="en-GB" sz="1800" b="1">
                <a:latin typeface="Noto Sans JP"/>
                <a:ea typeface="Noto Sans JP"/>
                <a:cs typeface="Noto Sans JP"/>
                <a:sym typeface="Noto Sans JP"/>
              </a:rPr>
              <a:t>Solution Demo</a:t>
            </a:r>
            <a:endParaRPr lang="en-GB" sz="1800" b="1" i="0" u="none" strike="noStrike" cap="none">
              <a:solidFill>
                <a:srgbClr val="000000"/>
              </a:solidFill>
              <a:latin typeface="Noto Sans JP"/>
              <a:ea typeface="Noto Sans JP"/>
              <a:cs typeface="Noto Sans JP"/>
              <a:sym typeface="Noto Sans JP"/>
            </a:endParaRPr>
          </a:p>
          <a:p>
            <a:pPr marL="0" marR="0" lvl="0" indent="0" algn="l" rtl="0">
              <a:lnSpc>
                <a:spcPct val="100000"/>
              </a:lnSpc>
              <a:spcBef>
                <a:spcPts val="0"/>
              </a:spcBef>
              <a:spcAft>
                <a:spcPts val="0"/>
              </a:spcAft>
              <a:buClr>
                <a:srgbClr val="000000"/>
              </a:buClr>
              <a:buSzPts val="1500"/>
              <a:buFont typeface="Arial"/>
              <a:buNone/>
            </a:pPr>
            <a:endParaRPr lang="en-IN" sz="1800" b="1" i="0" u="none" strike="noStrike" cap="none">
              <a:solidFill>
                <a:srgbClr val="0070C0"/>
              </a:solidFill>
              <a:latin typeface="Noto Sans JP"/>
              <a:ea typeface="Noto Sans JP"/>
              <a:cs typeface="Noto Sans JP"/>
              <a:sym typeface="Noto Sans JP"/>
            </a:endParaRPr>
          </a:p>
          <a:p>
            <a:pPr marL="285750" lvl="0" indent="-285750">
              <a:buSzPts val="1500"/>
              <a:buFont typeface="Arial" panose="020B0604020202020204" pitchFamily="34" charset="0"/>
              <a:buChar char="•"/>
            </a:pPr>
            <a:r>
              <a:rPr lang="en-IN" b="1">
                <a:solidFill>
                  <a:schemeClr val="tx1"/>
                </a:solidFill>
                <a:latin typeface="Noto Sans JP"/>
                <a:ea typeface="Noto Sans JP"/>
                <a:cs typeface="Noto Sans JP"/>
                <a:sym typeface="Noto Sans JP"/>
              </a:rPr>
              <a:t>Solution URL: </a:t>
            </a:r>
            <a:r>
              <a:rPr lang="en-IN" b="1">
                <a:solidFill>
                  <a:schemeClr val="tx1"/>
                </a:solidFill>
                <a:latin typeface="Noto Sans JP"/>
                <a:ea typeface="Noto Sans JP"/>
                <a:cs typeface="Noto Sans JP"/>
                <a:sym typeface="Noto Sans JP"/>
                <a:hlinkClick r:id="rId4"/>
              </a:rPr>
              <a:t>https://nyc-360-558345184877.europe-west1.run.app/</a:t>
            </a:r>
            <a:endParaRPr lang="en-IN" b="1">
              <a:solidFill>
                <a:schemeClr val="tx1"/>
              </a:solidFill>
              <a:latin typeface="Noto Sans JP"/>
              <a:ea typeface="Noto Sans JP"/>
              <a:cs typeface="Noto Sans JP"/>
              <a:sym typeface="Noto Sans JP"/>
            </a:endParaRPr>
          </a:p>
          <a:p>
            <a:pPr marL="285750" lvl="0" indent="-285750">
              <a:buSzPts val="1500"/>
              <a:buFont typeface="Arial" panose="020B0604020202020204" pitchFamily="34" charset="0"/>
              <a:buChar char="•"/>
            </a:pPr>
            <a:endParaRPr lang="en-IN" b="1">
              <a:solidFill>
                <a:schemeClr val="tx1"/>
              </a:solidFill>
              <a:latin typeface="Noto Sans JP"/>
              <a:ea typeface="Noto Sans JP"/>
              <a:cs typeface="Noto Sans JP"/>
              <a:sym typeface="Noto Sans JP"/>
            </a:endParaRPr>
          </a:p>
          <a:p>
            <a:pPr marL="285750" lvl="0" indent="-285750">
              <a:buSzPts val="1500"/>
              <a:buFont typeface="Arial" panose="020B0604020202020204" pitchFamily="34" charset="0"/>
              <a:buChar char="•"/>
            </a:pPr>
            <a:r>
              <a:rPr lang="en-IN" b="1">
                <a:solidFill>
                  <a:schemeClr val="tx1"/>
                </a:solidFill>
                <a:latin typeface="Noto Sans JP"/>
                <a:ea typeface="Noto Sans JP"/>
                <a:cs typeface="Noto Sans JP"/>
                <a:sym typeface="Noto Sans JP"/>
              </a:rPr>
              <a:t>Code Repo: </a:t>
            </a:r>
            <a:r>
              <a:rPr lang="en-IN" b="1">
                <a:solidFill>
                  <a:schemeClr val="tx1"/>
                </a:solidFill>
                <a:latin typeface="Noto Sans JP"/>
                <a:ea typeface="Noto Sans JP"/>
                <a:cs typeface="Noto Sans JP"/>
                <a:sym typeface="Noto Sans JP"/>
                <a:hlinkClick r:id="rId5"/>
              </a:rPr>
              <a:t>https://github.com/Data-Driven-Droids/NYC-traffic-route-system</a:t>
            </a:r>
            <a:r>
              <a:rPr lang="en-IN" b="1">
                <a:solidFill>
                  <a:schemeClr val="tx1"/>
                </a:solidFill>
                <a:latin typeface="Noto Sans JP"/>
                <a:ea typeface="Noto Sans JP"/>
                <a:cs typeface="Noto Sans JP"/>
                <a:sym typeface="Noto Sans JP"/>
              </a:rPr>
              <a:t> </a:t>
            </a:r>
            <a:br>
              <a:rPr lang="en-IN" b="1">
                <a:solidFill>
                  <a:schemeClr val="tx1"/>
                </a:solidFill>
                <a:latin typeface="Noto Sans JP"/>
                <a:ea typeface="Noto Sans JP"/>
                <a:cs typeface="Noto Sans JP"/>
                <a:sym typeface="Noto Sans JP"/>
              </a:rPr>
            </a:br>
            <a:br>
              <a:rPr lang="en-IN" b="1">
                <a:solidFill>
                  <a:schemeClr val="tx1"/>
                </a:solidFill>
                <a:latin typeface="Noto Sans JP"/>
                <a:ea typeface="Noto Sans JP"/>
                <a:cs typeface="Noto Sans JP"/>
                <a:sym typeface="Noto Sans JP"/>
              </a:rPr>
            </a:br>
            <a:r>
              <a:rPr lang="en-IN" sz="1800" b="1">
                <a:solidFill>
                  <a:schemeClr val="tx1"/>
                </a:solidFill>
                <a:latin typeface="Noto Sans JP"/>
                <a:ea typeface="Noto Sans JP"/>
                <a:cs typeface="Noto Sans JP"/>
                <a:sym typeface="Noto Sans JP"/>
              </a:rPr>
              <a:t> </a:t>
            </a:r>
            <a:endParaRPr sz="1800" b="1" i="0" u="none" strike="noStrike" cap="none">
              <a:solidFill>
                <a:schemeClr val="tx1"/>
              </a:solidFill>
              <a:latin typeface="Noto Sans JP"/>
              <a:ea typeface="Noto Sans JP"/>
              <a:cs typeface="Noto Sans JP"/>
              <a:sym typeface="Noto Sans JP"/>
            </a:endParaRPr>
          </a:p>
          <a:p>
            <a:pPr marL="0" marR="0" lvl="0" indent="0" algn="l" rtl="0">
              <a:lnSpc>
                <a:spcPct val="100000"/>
              </a:lnSpc>
              <a:spcBef>
                <a:spcPts val="0"/>
              </a:spcBef>
              <a:spcAft>
                <a:spcPts val="0"/>
              </a:spcAft>
              <a:buClr>
                <a:srgbClr val="000000"/>
              </a:buClr>
              <a:buSzPts val="1500"/>
              <a:buFont typeface="Arial"/>
              <a:buNone/>
            </a:pPr>
            <a:endParaRPr sz="1800" b="1" i="0" u="none" strike="noStrike" cap="none">
              <a:solidFill>
                <a:srgbClr val="000000"/>
              </a:solidFill>
              <a:latin typeface="Noto Sans JP"/>
              <a:ea typeface="Noto Sans JP"/>
              <a:cs typeface="Noto Sans JP"/>
              <a:sym typeface="Noto Sans JP"/>
            </a:endParaRPr>
          </a:p>
        </p:txBody>
      </p:sp>
    </p:spTree>
    <p:extLst>
      <p:ext uri="{BB962C8B-B14F-4D97-AF65-F5344CB8AC3E}">
        <p14:creationId xmlns:p14="http://schemas.microsoft.com/office/powerpoint/2010/main" val="407875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GB"/>
              <a:t>-</a:t>
            </a:r>
            <a:endParaRPr/>
          </a:p>
        </p:txBody>
      </p:sp>
      <p:sp>
        <p:nvSpPr>
          <p:cNvPr id="179" name="Google Shape;179;p3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180" name="Google Shape;180;p34" title="YS.IS.s1.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1" name="Google Shape;181;p34"/>
          <p:cNvSpPr txBox="1"/>
          <p:nvPr/>
        </p:nvSpPr>
        <p:spPr>
          <a:xfrm>
            <a:off x="72300" y="3731803"/>
            <a:ext cx="8760000" cy="4653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000000"/>
              </a:buClr>
              <a:buSzPts val="1500"/>
              <a:buFont typeface="Arial" panose="020B0604020202020204" pitchFamily="34" charset="0"/>
              <a:buChar char="•"/>
            </a:pPr>
            <a:r>
              <a:rPr lang="en-GB" sz="1800" b="1" i="0" u="none" strike="noStrike" cap="none">
                <a:solidFill>
                  <a:srgbClr val="000000"/>
                </a:solidFill>
                <a:latin typeface="Noto Sans JP"/>
                <a:ea typeface="Noto Sans JP"/>
                <a:cs typeface="Noto Sans JP"/>
                <a:sym typeface="Noto Sans JP"/>
              </a:rPr>
              <a:t>Future Enhancements </a:t>
            </a:r>
          </a:p>
          <a:p>
            <a:pPr marL="0" marR="0" lvl="0" indent="0" algn="l" rtl="0">
              <a:lnSpc>
                <a:spcPct val="100000"/>
              </a:lnSpc>
              <a:spcBef>
                <a:spcPts val="0"/>
              </a:spcBef>
              <a:spcAft>
                <a:spcPts val="0"/>
              </a:spcAft>
              <a:buClr>
                <a:srgbClr val="000000"/>
              </a:buClr>
              <a:buSzPts val="1500"/>
              <a:buFont typeface="Arial"/>
              <a:buNone/>
            </a:pPr>
            <a:endParaRPr lang="en-GB" sz="1800" b="1">
              <a:latin typeface="Noto Sans JP"/>
              <a:ea typeface="Noto Sans JP"/>
              <a:cs typeface="Noto Sans JP"/>
              <a:sym typeface="Noto Sans JP"/>
            </a:endParaRPr>
          </a:p>
          <a:p>
            <a:pPr marL="285750" marR="0" lvl="0" indent="-285750" algn="l" rtl="0">
              <a:lnSpc>
                <a:spcPct val="100000"/>
              </a:lnSpc>
              <a:spcBef>
                <a:spcPts val="0"/>
              </a:spcBef>
              <a:spcAft>
                <a:spcPts val="0"/>
              </a:spcAft>
              <a:buClr>
                <a:srgbClr val="000000"/>
              </a:buClr>
              <a:buSzPts val="1500"/>
              <a:buFont typeface="Arial" panose="020B0604020202020204" pitchFamily="34" charset="0"/>
              <a:buChar char="•"/>
            </a:pPr>
            <a:r>
              <a:rPr lang="en-GB" sz="1800" b="1" i="0" u="none" strike="noStrike" cap="none">
                <a:solidFill>
                  <a:srgbClr val="000000"/>
                </a:solidFill>
                <a:latin typeface="Noto Sans JP"/>
                <a:ea typeface="Noto Sans JP"/>
                <a:cs typeface="Noto Sans JP"/>
                <a:sym typeface="Noto Sans JP"/>
              </a:rPr>
              <a:t>Monetization of Solution</a:t>
            </a:r>
            <a:endParaRPr sz="1800" b="1" i="0" u="none" strike="noStrike" cap="none">
              <a:solidFill>
                <a:srgbClr val="0070C0"/>
              </a:solidFill>
              <a:latin typeface="Noto Sans JP"/>
              <a:ea typeface="Noto Sans JP"/>
              <a:cs typeface="Noto Sans JP"/>
              <a:sym typeface="Noto Sans JP"/>
            </a:endParaRPr>
          </a:p>
          <a:p>
            <a:pPr marL="0" marR="0" lvl="0" indent="0" algn="l" rtl="0">
              <a:lnSpc>
                <a:spcPct val="100000"/>
              </a:lnSpc>
              <a:spcBef>
                <a:spcPts val="0"/>
              </a:spcBef>
              <a:spcAft>
                <a:spcPts val="0"/>
              </a:spcAft>
              <a:buClr>
                <a:srgbClr val="000000"/>
              </a:buClr>
              <a:buSzPts val="1500"/>
              <a:buFont typeface="Arial"/>
              <a:buNone/>
            </a:pPr>
            <a:endParaRPr sz="1800" b="1" i="0" u="none" strike="noStrike" cap="none">
              <a:solidFill>
                <a:srgbClr val="000000"/>
              </a:solidFill>
              <a:latin typeface="Noto Sans JP"/>
              <a:ea typeface="Noto Sans JP"/>
              <a:cs typeface="Noto Sans JP"/>
              <a:sym typeface="Noto Sans J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187" name="Google Shape;187;p3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188" name="Google Shape;188;p35" title="YS.IS.s2.png"/>
          <p:cNvPicPr preferRelativeResize="0"/>
          <p:nvPr/>
        </p:nvPicPr>
        <p:blipFill rotWithShape="1">
          <a:blip r:embed="rId3">
            <a:alphaModFix/>
          </a:blip>
          <a:srcRect/>
          <a:stretch/>
        </p:blipFill>
        <p:spPr>
          <a:xfrm>
            <a:off x="0" y="1"/>
            <a:ext cx="9144000" cy="5143500"/>
          </a:xfrm>
          <a:prstGeom prst="rect">
            <a:avLst/>
          </a:prstGeom>
          <a:noFill/>
          <a:ln>
            <a:noFill/>
          </a:ln>
        </p:spPr>
      </p:pic>
      <p:sp>
        <p:nvSpPr>
          <p:cNvPr id="189" name="Google Shape;189;p35"/>
          <p:cNvSpPr txBox="1"/>
          <p:nvPr/>
        </p:nvSpPr>
        <p:spPr>
          <a:xfrm>
            <a:off x="12300" y="690425"/>
            <a:ext cx="9119400" cy="481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000000"/>
                </a:solidFill>
                <a:latin typeface="Noto Sans JP"/>
                <a:ea typeface="Noto Sans JP"/>
                <a:cs typeface="Noto Sans JP"/>
                <a:sym typeface="Noto Sans JP"/>
              </a:rPr>
              <a:t>Future Enhancements</a:t>
            </a:r>
            <a:endParaRPr/>
          </a:p>
          <a:p>
            <a:pPr marL="0" marR="0" lvl="0" indent="0" algn="l" rtl="0">
              <a:lnSpc>
                <a:spcPct val="100000"/>
              </a:lnSpc>
              <a:spcBef>
                <a:spcPts val="0"/>
              </a:spcBef>
              <a:spcAft>
                <a:spcPts val="0"/>
              </a:spcAft>
              <a:buClr>
                <a:srgbClr val="000000"/>
              </a:buClr>
              <a:buSzPts val="1600"/>
              <a:buFont typeface="Arial"/>
              <a:buNone/>
            </a:pPr>
            <a:endParaRPr sz="1000"/>
          </a:p>
          <a:p>
            <a:pPr marL="171450" marR="0" lvl="0" indent="-171450" algn="l" rtl="0">
              <a:lnSpc>
                <a:spcPct val="100000"/>
              </a:lnSpc>
              <a:spcBef>
                <a:spcPts val="0"/>
              </a:spcBef>
              <a:spcAft>
                <a:spcPts val="0"/>
              </a:spcAft>
              <a:buClr>
                <a:srgbClr val="000000"/>
              </a:buClr>
              <a:buSzPts val="1600"/>
              <a:buFont typeface="Arial"/>
              <a:buChar char="•"/>
            </a:pPr>
            <a:r>
              <a:rPr lang="en-GB" sz="1000" b="1" i="0" u="none" strike="noStrike" cap="none">
                <a:solidFill>
                  <a:srgbClr val="000000"/>
                </a:solidFill>
                <a:latin typeface="Noto Sans JP"/>
                <a:ea typeface="Noto Sans JP"/>
                <a:cs typeface="Noto Sans JP"/>
                <a:sym typeface="Noto Sans JP"/>
              </a:rPr>
              <a:t>MTA Real-Time Transit: </a:t>
            </a:r>
            <a:r>
              <a:rPr lang="en-GB" sz="1000" b="0" i="0" u="none" strike="noStrike" cap="none">
                <a:solidFill>
                  <a:srgbClr val="000000"/>
                </a:solidFill>
                <a:latin typeface="Noto Sans JP"/>
                <a:ea typeface="Noto Sans JP"/>
                <a:cs typeface="Noto Sans JP"/>
                <a:sym typeface="Noto Sans JP"/>
              </a:rPr>
              <a:t>Integrate live subway and bus arrival times, service alerts, and interactive route maps for enhanced public transit navigation.</a:t>
            </a:r>
            <a:endParaRPr sz="1000"/>
          </a:p>
          <a:p>
            <a:pPr marL="0" marR="0" lvl="0" indent="0" algn="l" rtl="0">
              <a:lnSpc>
                <a:spcPct val="100000"/>
              </a:lnSpc>
              <a:spcBef>
                <a:spcPts val="0"/>
              </a:spcBef>
              <a:spcAft>
                <a:spcPts val="0"/>
              </a:spcAft>
              <a:buClr>
                <a:srgbClr val="000000"/>
              </a:buClr>
              <a:buSzPts val="1600"/>
              <a:buFont typeface="Arial"/>
              <a:buNone/>
            </a:pPr>
            <a:endParaRPr sz="1000" b="0" i="0" u="none" strike="noStrike" cap="none">
              <a:solidFill>
                <a:srgbClr val="000000"/>
              </a:solidFill>
              <a:latin typeface="Noto Sans JP"/>
              <a:ea typeface="Noto Sans JP"/>
              <a:cs typeface="Noto Sans JP"/>
              <a:sym typeface="Noto Sans JP"/>
            </a:endParaRPr>
          </a:p>
          <a:p>
            <a:pPr marL="171450" marR="0" lvl="0" indent="-171450" algn="l" rtl="0">
              <a:lnSpc>
                <a:spcPct val="100000"/>
              </a:lnSpc>
              <a:spcBef>
                <a:spcPts val="0"/>
              </a:spcBef>
              <a:spcAft>
                <a:spcPts val="0"/>
              </a:spcAft>
              <a:buClr>
                <a:srgbClr val="000000"/>
              </a:buClr>
              <a:buSzPts val="1600"/>
              <a:buFont typeface="Arial"/>
              <a:buChar char="•"/>
            </a:pPr>
            <a:r>
              <a:rPr lang="en-GB" sz="1000" b="1" i="0" u="none" strike="noStrike" cap="none">
                <a:solidFill>
                  <a:srgbClr val="000000"/>
                </a:solidFill>
                <a:latin typeface="Noto Sans JP"/>
                <a:ea typeface="Noto Sans JP"/>
                <a:cs typeface="Noto Sans JP"/>
                <a:sym typeface="Noto Sans JP"/>
              </a:rPr>
              <a:t>Utility &amp; Government Payments: </a:t>
            </a:r>
            <a:r>
              <a:rPr lang="en-GB" sz="1000" b="0" i="0" u="none" strike="noStrike" cap="none">
                <a:solidFill>
                  <a:srgbClr val="000000"/>
                </a:solidFill>
                <a:latin typeface="Noto Sans JP"/>
                <a:ea typeface="Noto Sans JP"/>
                <a:cs typeface="Noto Sans JP"/>
                <a:sym typeface="Noto Sans JP"/>
              </a:rPr>
              <a:t>Implement secure payment gateway integration for user-friendly payment of utility bills and various government service fees.</a:t>
            </a:r>
            <a:endParaRPr sz="1000"/>
          </a:p>
          <a:p>
            <a:pPr marL="0" marR="0" lvl="0" indent="0" algn="l" rtl="0">
              <a:lnSpc>
                <a:spcPct val="100000"/>
              </a:lnSpc>
              <a:spcBef>
                <a:spcPts val="0"/>
              </a:spcBef>
              <a:spcAft>
                <a:spcPts val="0"/>
              </a:spcAft>
              <a:buClr>
                <a:srgbClr val="000000"/>
              </a:buClr>
              <a:buSzPts val="1600"/>
              <a:buFont typeface="Arial"/>
              <a:buNone/>
            </a:pPr>
            <a:endParaRPr sz="1000" b="0" i="0" u="none" strike="noStrike" cap="none">
              <a:solidFill>
                <a:srgbClr val="000000"/>
              </a:solidFill>
              <a:latin typeface="Noto Sans JP"/>
              <a:ea typeface="Noto Sans JP"/>
              <a:cs typeface="Noto Sans JP"/>
              <a:sym typeface="Noto Sans JP"/>
            </a:endParaRPr>
          </a:p>
          <a:p>
            <a:pPr marL="171450" marR="0" lvl="0" indent="-171450" algn="l" rtl="0">
              <a:lnSpc>
                <a:spcPct val="100000"/>
              </a:lnSpc>
              <a:spcBef>
                <a:spcPts val="0"/>
              </a:spcBef>
              <a:spcAft>
                <a:spcPts val="0"/>
              </a:spcAft>
              <a:buClr>
                <a:srgbClr val="000000"/>
              </a:buClr>
              <a:buSzPts val="1600"/>
              <a:buFont typeface="Arial"/>
              <a:buChar char="•"/>
            </a:pPr>
            <a:r>
              <a:rPr lang="en-GB" sz="1000" b="1" i="0" u="none" strike="noStrike" cap="none">
                <a:solidFill>
                  <a:srgbClr val="000000"/>
                </a:solidFill>
                <a:latin typeface="Noto Sans JP"/>
                <a:ea typeface="Noto Sans JP"/>
                <a:cs typeface="Noto Sans JP"/>
                <a:sym typeface="Noto Sans JP"/>
              </a:rPr>
              <a:t>Energy Management Dashboard: </a:t>
            </a:r>
            <a:r>
              <a:rPr lang="en-GB" sz="1000" b="0" i="0" u="none" strike="noStrike" cap="none">
                <a:solidFill>
                  <a:srgbClr val="000000"/>
                </a:solidFill>
                <a:latin typeface="Noto Sans JP"/>
                <a:ea typeface="Noto Sans JP"/>
                <a:cs typeface="Noto Sans JP"/>
                <a:sym typeface="Noto Sans JP"/>
              </a:rPr>
              <a:t>Add a section for monitoring city-wide energy consumption, renewable energy statistics, and smart grid performance data.</a:t>
            </a:r>
            <a:endParaRPr sz="1000"/>
          </a:p>
          <a:p>
            <a:pPr marL="0" marR="0" lvl="0" indent="0" algn="l" rtl="0">
              <a:lnSpc>
                <a:spcPct val="100000"/>
              </a:lnSpc>
              <a:spcBef>
                <a:spcPts val="0"/>
              </a:spcBef>
              <a:spcAft>
                <a:spcPts val="0"/>
              </a:spcAft>
              <a:buClr>
                <a:srgbClr val="000000"/>
              </a:buClr>
              <a:buSzPts val="1600"/>
              <a:buFont typeface="Arial"/>
              <a:buNone/>
            </a:pPr>
            <a:endParaRPr sz="1000" b="0" i="0" u="none" strike="noStrike" cap="none">
              <a:solidFill>
                <a:srgbClr val="000000"/>
              </a:solidFill>
              <a:latin typeface="Noto Sans JP"/>
              <a:ea typeface="Noto Sans JP"/>
              <a:cs typeface="Noto Sans JP"/>
              <a:sym typeface="Noto Sans JP"/>
            </a:endParaRPr>
          </a:p>
          <a:p>
            <a:pPr marL="171450" marR="0" lvl="0" indent="-171450" algn="l" rtl="0">
              <a:lnSpc>
                <a:spcPct val="100000"/>
              </a:lnSpc>
              <a:spcBef>
                <a:spcPts val="0"/>
              </a:spcBef>
              <a:spcAft>
                <a:spcPts val="0"/>
              </a:spcAft>
              <a:buClr>
                <a:srgbClr val="000000"/>
              </a:buClr>
              <a:buSzPts val="1600"/>
              <a:buFont typeface="Arial"/>
              <a:buChar char="•"/>
            </a:pPr>
            <a:r>
              <a:rPr lang="en-GB" sz="1000" b="1" i="0" u="none" strike="noStrike" cap="none">
                <a:solidFill>
                  <a:srgbClr val="000000"/>
                </a:solidFill>
                <a:latin typeface="Noto Sans JP"/>
                <a:ea typeface="Noto Sans JP"/>
                <a:cs typeface="Noto Sans JP"/>
                <a:sym typeface="Noto Sans JP"/>
              </a:rPr>
              <a:t>Real Estate Market Insights: </a:t>
            </a:r>
            <a:r>
              <a:rPr lang="en-GB" sz="1000" b="0" i="0" u="none" strike="noStrike" cap="none">
                <a:solidFill>
                  <a:srgbClr val="000000"/>
                </a:solidFill>
                <a:latin typeface="Noto Sans JP"/>
                <a:ea typeface="Noto Sans JP"/>
                <a:cs typeface="Noto Sans JP"/>
                <a:sym typeface="Noto Sans JP"/>
              </a:rPr>
              <a:t>Incorporate real estate data, including neighbourhood home values, rental trends, property tax information, and zoning details.</a:t>
            </a:r>
            <a:endParaRPr sz="1000"/>
          </a:p>
          <a:p>
            <a:pPr marL="0" marR="0" lvl="0" indent="0" algn="l" rtl="0">
              <a:lnSpc>
                <a:spcPct val="100000"/>
              </a:lnSpc>
              <a:spcBef>
                <a:spcPts val="0"/>
              </a:spcBef>
              <a:spcAft>
                <a:spcPts val="0"/>
              </a:spcAft>
              <a:buClr>
                <a:srgbClr val="000000"/>
              </a:buClr>
              <a:buSzPts val="1600"/>
              <a:buFont typeface="Arial"/>
              <a:buNone/>
            </a:pPr>
            <a:endParaRPr sz="1000" b="1" i="0" u="none" strike="noStrike" cap="none">
              <a:solidFill>
                <a:srgbClr val="000000"/>
              </a:solidFill>
              <a:latin typeface="Noto Sans JP"/>
              <a:ea typeface="Noto Sans JP"/>
              <a:cs typeface="Noto Sans JP"/>
              <a:sym typeface="Noto Sans JP"/>
            </a:endParaRPr>
          </a:p>
          <a:p>
            <a:pPr marL="171450" marR="0" lvl="0" indent="-171450" algn="l" rtl="0">
              <a:lnSpc>
                <a:spcPct val="100000"/>
              </a:lnSpc>
              <a:spcBef>
                <a:spcPts val="0"/>
              </a:spcBef>
              <a:spcAft>
                <a:spcPts val="0"/>
              </a:spcAft>
              <a:buClr>
                <a:srgbClr val="000000"/>
              </a:buClr>
              <a:buSzPts val="1600"/>
              <a:buFont typeface="Arial"/>
              <a:buChar char="•"/>
            </a:pPr>
            <a:r>
              <a:rPr lang="en-GB" sz="1000" b="1" i="0" u="none" strike="noStrike" cap="none">
                <a:solidFill>
                  <a:srgbClr val="000000"/>
                </a:solidFill>
                <a:latin typeface="Noto Sans JP"/>
                <a:ea typeface="Noto Sans JP"/>
                <a:cs typeface="Noto Sans JP"/>
                <a:sym typeface="Noto Sans JP"/>
              </a:rPr>
              <a:t>Predictive Analytics: </a:t>
            </a:r>
            <a:r>
              <a:rPr lang="en-GB" sz="1000" b="0" i="0" u="none" strike="noStrike" cap="none">
                <a:solidFill>
                  <a:srgbClr val="000000"/>
                </a:solidFill>
                <a:latin typeface="Noto Sans JP"/>
                <a:ea typeface="Noto Sans JP"/>
                <a:cs typeface="Noto Sans JP"/>
                <a:sym typeface="Noto Sans JP"/>
              </a:rPr>
              <a:t>Utilize AI to forecast future traffic congestion, crime hotspots, and utility service demands based on historical and real-time data.</a:t>
            </a:r>
            <a:endParaRPr sz="1000"/>
          </a:p>
          <a:p>
            <a:pPr marL="0" marR="0" lvl="0" indent="0" algn="l" rtl="0">
              <a:lnSpc>
                <a:spcPct val="100000"/>
              </a:lnSpc>
              <a:spcBef>
                <a:spcPts val="0"/>
              </a:spcBef>
              <a:spcAft>
                <a:spcPts val="0"/>
              </a:spcAft>
              <a:buClr>
                <a:srgbClr val="000000"/>
              </a:buClr>
              <a:buSzPts val="1600"/>
              <a:buFont typeface="Arial"/>
              <a:buNone/>
            </a:pPr>
            <a:endParaRPr sz="1000" b="1" i="0" u="none" strike="noStrike" cap="none">
              <a:solidFill>
                <a:srgbClr val="000000"/>
              </a:solidFill>
              <a:latin typeface="Noto Sans JP"/>
              <a:ea typeface="Noto Sans JP"/>
              <a:cs typeface="Noto Sans JP"/>
              <a:sym typeface="Noto Sans JP"/>
            </a:endParaRPr>
          </a:p>
          <a:p>
            <a:pPr marL="171450" marR="0" lvl="0" indent="-171450" algn="l" rtl="0">
              <a:lnSpc>
                <a:spcPct val="100000"/>
              </a:lnSpc>
              <a:spcBef>
                <a:spcPts val="0"/>
              </a:spcBef>
              <a:spcAft>
                <a:spcPts val="0"/>
              </a:spcAft>
              <a:buClr>
                <a:srgbClr val="000000"/>
              </a:buClr>
              <a:buSzPts val="1600"/>
              <a:buFont typeface="Arial"/>
              <a:buChar char="•"/>
            </a:pPr>
            <a:r>
              <a:rPr lang="en-GB" sz="1000" b="1" i="0" u="none" strike="noStrike" cap="none">
                <a:solidFill>
                  <a:srgbClr val="000000"/>
                </a:solidFill>
                <a:latin typeface="Noto Sans JP"/>
                <a:ea typeface="Noto Sans JP"/>
                <a:cs typeface="Noto Sans JP"/>
                <a:sym typeface="Noto Sans JP"/>
              </a:rPr>
              <a:t>Personalized Citizen Profile</a:t>
            </a:r>
            <a:r>
              <a:rPr lang="en-GB" sz="1000" b="0" i="0" u="none" strike="noStrike" cap="none">
                <a:solidFill>
                  <a:srgbClr val="000000"/>
                </a:solidFill>
                <a:latin typeface="Noto Sans JP"/>
                <a:ea typeface="Noto Sans JP"/>
                <a:cs typeface="Noto Sans JP"/>
                <a:sym typeface="Noto Sans JP"/>
              </a:rPr>
              <a:t>: Create personalized dashboards for citizens to track their service requests, utility payments, and relevant neighbourhood alerts.</a:t>
            </a:r>
            <a:endParaRPr sz="1000"/>
          </a:p>
          <a:p>
            <a:pPr marL="0" marR="0" lvl="0" indent="0" algn="l" rtl="0">
              <a:lnSpc>
                <a:spcPct val="100000"/>
              </a:lnSpc>
              <a:spcBef>
                <a:spcPts val="0"/>
              </a:spcBef>
              <a:spcAft>
                <a:spcPts val="0"/>
              </a:spcAft>
              <a:buClr>
                <a:srgbClr val="000000"/>
              </a:buClr>
              <a:buSzPts val="1600"/>
              <a:buFont typeface="Arial"/>
              <a:buNone/>
            </a:pPr>
            <a:endParaRPr sz="1000" b="1" i="0" u="none" strike="noStrike" cap="none">
              <a:solidFill>
                <a:srgbClr val="000000"/>
              </a:solidFill>
              <a:latin typeface="Noto Sans JP"/>
              <a:ea typeface="Noto Sans JP"/>
              <a:cs typeface="Noto Sans JP"/>
              <a:sym typeface="Noto Sans JP"/>
            </a:endParaRPr>
          </a:p>
          <a:p>
            <a:pPr marL="171450" marR="0" lvl="0" indent="-171450" algn="l" rtl="0">
              <a:lnSpc>
                <a:spcPct val="100000"/>
              </a:lnSpc>
              <a:spcBef>
                <a:spcPts val="0"/>
              </a:spcBef>
              <a:spcAft>
                <a:spcPts val="0"/>
              </a:spcAft>
              <a:buClr>
                <a:srgbClr val="000000"/>
              </a:buClr>
              <a:buSzPts val="1600"/>
              <a:buFont typeface="Arial"/>
              <a:buChar char="•"/>
            </a:pPr>
            <a:r>
              <a:rPr lang="en-GB" sz="1000" b="1" i="0" u="none" strike="noStrike" cap="none">
                <a:solidFill>
                  <a:srgbClr val="000000"/>
                </a:solidFill>
                <a:latin typeface="Noto Sans JP"/>
                <a:ea typeface="Noto Sans JP"/>
                <a:cs typeface="Noto Sans JP"/>
                <a:sym typeface="Noto Sans JP"/>
              </a:rPr>
              <a:t>3D City Visualization: </a:t>
            </a:r>
            <a:r>
              <a:rPr lang="en-GB" sz="1000" b="0" i="0" u="none" strike="noStrike" cap="none">
                <a:solidFill>
                  <a:srgbClr val="000000"/>
                </a:solidFill>
                <a:latin typeface="Noto Sans JP"/>
                <a:ea typeface="Noto Sans JP"/>
                <a:cs typeface="Noto Sans JP"/>
                <a:sym typeface="Noto Sans JP"/>
              </a:rPr>
              <a:t>Develop an interactive 3D model of NYC for advanced visualization of infrastructure, capital projects, and potential flood zones.</a:t>
            </a:r>
            <a:endParaRPr sz="1000"/>
          </a:p>
          <a:p>
            <a:pPr marL="0" marR="0" lvl="0" indent="0" algn="l" rtl="0">
              <a:lnSpc>
                <a:spcPct val="100000"/>
              </a:lnSpc>
              <a:spcBef>
                <a:spcPts val="0"/>
              </a:spcBef>
              <a:spcAft>
                <a:spcPts val="0"/>
              </a:spcAft>
              <a:buClr>
                <a:srgbClr val="000000"/>
              </a:buClr>
              <a:buSzPts val="1600"/>
              <a:buFont typeface="Arial"/>
              <a:buNone/>
            </a:pPr>
            <a:endParaRPr sz="1000" b="1" i="0" u="none" strike="noStrike" cap="none">
              <a:solidFill>
                <a:srgbClr val="000000"/>
              </a:solidFill>
              <a:latin typeface="Noto Sans JP"/>
              <a:ea typeface="Noto Sans JP"/>
              <a:cs typeface="Noto Sans JP"/>
              <a:sym typeface="Noto Sans JP"/>
            </a:endParaRPr>
          </a:p>
          <a:p>
            <a:pPr marL="171450" marR="0" lvl="0" indent="-171450" algn="l" rtl="0">
              <a:lnSpc>
                <a:spcPct val="100000"/>
              </a:lnSpc>
              <a:spcBef>
                <a:spcPts val="0"/>
              </a:spcBef>
              <a:spcAft>
                <a:spcPts val="0"/>
              </a:spcAft>
              <a:buClr>
                <a:srgbClr val="000000"/>
              </a:buClr>
              <a:buSzPts val="1600"/>
              <a:buFont typeface="Arial"/>
              <a:buChar char="•"/>
            </a:pPr>
            <a:r>
              <a:rPr lang="en-GB" sz="1000" b="1" i="0" u="none" strike="noStrike" cap="none">
                <a:solidFill>
                  <a:srgbClr val="000000"/>
                </a:solidFill>
                <a:latin typeface="Noto Sans JP"/>
                <a:ea typeface="Noto Sans JP"/>
                <a:cs typeface="Noto Sans JP"/>
                <a:sym typeface="Noto Sans JP"/>
              </a:rPr>
              <a:t>Community Feedback Loop</a:t>
            </a:r>
            <a:r>
              <a:rPr lang="en-GB" sz="1000" b="0" i="0" u="none" strike="noStrike" cap="none">
                <a:solidFill>
                  <a:srgbClr val="000000"/>
                </a:solidFill>
                <a:latin typeface="Noto Sans JP"/>
                <a:ea typeface="Noto Sans JP"/>
                <a:cs typeface="Noto Sans JP"/>
                <a:sym typeface="Noto Sans JP"/>
              </a:rPr>
              <a:t>: Establish direct channels for citizens to report non-emergency issues, suggest improvements, and participate in urban planning surveys.</a:t>
            </a:r>
            <a:endParaRPr sz="1000" b="0" i="0" u="none" strike="noStrike" cap="none">
              <a:solidFill>
                <a:srgbClr val="000000"/>
              </a:solidFill>
              <a:latin typeface="Noto Sans JP"/>
              <a:ea typeface="Noto Sans JP"/>
              <a:cs typeface="Noto Sans JP"/>
              <a:sym typeface="Noto Sans J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195" name="Google Shape;195;p3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196" name="Google Shape;196;p36" title="YS.IS.s2.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97" name="Google Shape;197;p36"/>
          <p:cNvSpPr txBox="1"/>
          <p:nvPr/>
        </p:nvSpPr>
        <p:spPr>
          <a:xfrm>
            <a:off x="88870" y="628441"/>
            <a:ext cx="8807700" cy="441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000000"/>
                </a:solidFill>
                <a:latin typeface="Noto Sans JP"/>
                <a:ea typeface="Noto Sans JP"/>
                <a:cs typeface="Noto Sans JP"/>
                <a:sym typeface="Noto Sans JP"/>
              </a:rPr>
              <a:t>Monetizing the Solution</a:t>
            </a:r>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Noto Sans JP"/>
              <a:ea typeface="Noto Sans JP"/>
              <a:cs typeface="Noto Sans JP"/>
              <a:sym typeface="Noto Sans JP"/>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Noto Sans JP"/>
              <a:ea typeface="Noto Sans JP"/>
              <a:cs typeface="Noto Sans JP"/>
              <a:sym typeface="Noto Sans JP"/>
            </a:endParaRPr>
          </a:p>
        </p:txBody>
      </p:sp>
      <p:graphicFrame>
        <p:nvGraphicFramePr>
          <p:cNvPr id="198" name="Google Shape;198;p36"/>
          <p:cNvGraphicFramePr/>
          <p:nvPr/>
        </p:nvGraphicFramePr>
        <p:xfrm>
          <a:off x="337235" y="1101615"/>
          <a:ext cx="8364525" cy="3423750"/>
        </p:xfrm>
        <a:graphic>
          <a:graphicData uri="http://schemas.openxmlformats.org/drawingml/2006/table">
            <a:tbl>
              <a:tblPr>
                <a:noFill/>
                <a:tableStyleId>{6D86D323-5868-4A9B-B63B-234FAD2DA3D4}</a:tableStyleId>
              </a:tblPr>
              <a:tblGrid>
                <a:gridCol w="2788175">
                  <a:extLst>
                    <a:ext uri="{9D8B030D-6E8A-4147-A177-3AD203B41FA5}">
                      <a16:colId xmlns:a16="http://schemas.microsoft.com/office/drawing/2014/main" val="20000"/>
                    </a:ext>
                  </a:extLst>
                </a:gridCol>
                <a:gridCol w="2788175">
                  <a:extLst>
                    <a:ext uri="{9D8B030D-6E8A-4147-A177-3AD203B41FA5}">
                      <a16:colId xmlns:a16="http://schemas.microsoft.com/office/drawing/2014/main" val="20001"/>
                    </a:ext>
                  </a:extLst>
                </a:gridCol>
                <a:gridCol w="2788175">
                  <a:extLst>
                    <a:ext uri="{9D8B030D-6E8A-4147-A177-3AD203B41FA5}">
                      <a16:colId xmlns:a16="http://schemas.microsoft.com/office/drawing/2014/main" val="20002"/>
                    </a:ext>
                  </a:extLst>
                </a:gridCol>
              </a:tblGrid>
              <a:tr h="207050">
                <a:tc>
                  <a:txBody>
                    <a:bodyPr/>
                    <a:lstStyle/>
                    <a:p>
                      <a:pPr marL="0" marR="0" lvl="0" indent="0" algn="l" rtl="0">
                        <a:lnSpc>
                          <a:spcPct val="100000"/>
                        </a:lnSpc>
                        <a:spcBef>
                          <a:spcPts val="0"/>
                        </a:spcBef>
                        <a:spcAft>
                          <a:spcPts val="0"/>
                        </a:spcAft>
                        <a:buClr>
                          <a:srgbClr val="000000"/>
                        </a:buClr>
                        <a:buSzPts val="1000"/>
                        <a:buFont typeface="Arial"/>
                        <a:buNone/>
                      </a:pPr>
                      <a:r>
                        <a:rPr lang="en-GB" sz="1000" b="1" u="none" strike="noStrike" cap="none"/>
                        <a:t>Strategy</a:t>
                      </a:r>
                      <a:endParaRPr/>
                    </a:p>
                  </a:txBody>
                  <a:tcPr marL="62125" marR="62125" marT="31050" marB="31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GB" sz="1000" b="1" u="none" strike="noStrike" cap="none"/>
                        <a:t>Description</a:t>
                      </a:r>
                      <a:endParaRPr/>
                    </a:p>
                  </a:txBody>
                  <a:tcPr marL="62125" marR="62125" marT="31050" marB="31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GB" sz="1000" b="1" u="none" strike="noStrike" cap="none"/>
                        <a:t>Smart City Application Example</a:t>
                      </a:r>
                      <a:endParaRPr/>
                    </a:p>
                  </a:txBody>
                  <a:tcPr marL="62125" marR="62125" marT="31050" marB="31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641850">
                <a:tc>
                  <a:txBody>
                    <a:bodyPr/>
                    <a:lstStyle/>
                    <a:p>
                      <a:pPr marL="0" marR="0" lvl="0" indent="0" algn="l" rtl="0">
                        <a:lnSpc>
                          <a:spcPct val="100000"/>
                        </a:lnSpc>
                        <a:spcBef>
                          <a:spcPts val="0"/>
                        </a:spcBef>
                        <a:spcAft>
                          <a:spcPts val="0"/>
                        </a:spcAft>
                        <a:buClr>
                          <a:srgbClr val="000000"/>
                        </a:buClr>
                        <a:buSzPts val="1000"/>
                        <a:buFont typeface="Arial"/>
                        <a:buNone/>
                      </a:pPr>
                      <a:r>
                        <a:rPr lang="en-GB" sz="1000" b="1" u="none" strike="noStrike" cap="none"/>
                        <a:t>1. Data Monetization (Anonymized)</a:t>
                      </a:r>
                      <a:endParaRPr sz="1000" u="none" strike="noStrike" cap="none"/>
                    </a:p>
                  </a:txBody>
                  <a:tcPr marL="62125" marR="62125" marT="31050" marB="31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Selling aggregated, anonymized, and valuable data insights to third parties (e.g., retailers, urban planners, insurance companies).</a:t>
                      </a:r>
                      <a:endParaRPr/>
                    </a:p>
                  </a:txBody>
                  <a:tcPr marL="62125" marR="62125" marT="31050" marB="31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Selling real time anonymized traffic flow data to logistics companies for optimal routing.</a:t>
                      </a:r>
                      <a:endParaRPr/>
                    </a:p>
                  </a:txBody>
                  <a:tcPr marL="62125" marR="62125" marT="31050" marB="31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41850">
                <a:tc>
                  <a:txBody>
                    <a:bodyPr/>
                    <a:lstStyle/>
                    <a:p>
                      <a:pPr marL="0" marR="0" lvl="0" indent="0" algn="l" rtl="0">
                        <a:lnSpc>
                          <a:spcPct val="100000"/>
                        </a:lnSpc>
                        <a:spcBef>
                          <a:spcPts val="0"/>
                        </a:spcBef>
                        <a:spcAft>
                          <a:spcPts val="0"/>
                        </a:spcAft>
                        <a:buClr>
                          <a:srgbClr val="000000"/>
                        </a:buClr>
                        <a:buSzPts val="1000"/>
                        <a:buFont typeface="Arial"/>
                        <a:buNone/>
                      </a:pPr>
                      <a:r>
                        <a:rPr lang="en-GB" sz="1000" b="1" u="none" strike="noStrike" cap="none"/>
                        <a:t>2. Tiered Access / Subscription</a:t>
                      </a:r>
                      <a:endParaRPr sz="1000" u="none" strike="noStrike" cap="none"/>
                    </a:p>
                  </a:txBody>
                  <a:tcPr marL="62125" marR="62125" marT="31050" marB="31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Offering free basic services but charging a premium for advanced features, detailed historical data, or specific APIs.</a:t>
                      </a:r>
                      <a:endParaRPr/>
                    </a:p>
                  </a:txBody>
                  <a:tcPr marL="62125" marR="62125" marT="31050" marB="31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Basic transit tracking is free, but developers pay a subscription for high frequency API access or predictive modeling endpoints.</a:t>
                      </a:r>
                      <a:endParaRPr/>
                    </a:p>
                  </a:txBody>
                  <a:tcPr marL="62125" marR="62125" marT="31050" marB="31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786775">
                <a:tc>
                  <a:txBody>
                    <a:bodyPr/>
                    <a:lstStyle/>
                    <a:p>
                      <a:pPr marL="0" marR="0" lvl="0" indent="0" algn="l" rtl="0">
                        <a:lnSpc>
                          <a:spcPct val="100000"/>
                        </a:lnSpc>
                        <a:spcBef>
                          <a:spcPts val="0"/>
                        </a:spcBef>
                        <a:spcAft>
                          <a:spcPts val="0"/>
                        </a:spcAft>
                        <a:buClr>
                          <a:srgbClr val="000000"/>
                        </a:buClr>
                        <a:buSzPts val="1000"/>
                        <a:buFont typeface="Arial"/>
                        <a:buNone/>
                      </a:pPr>
                      <a:r>
                        <a:rPr lang="en-GB" sz="1000" b="1" u="none" strike="noStrike" cap="none"/>
                        <a:t>3. B2G/B2B Service Contracts</a:t>
                      </a:r>
                      <a:endParaRPr sz="1000" u="none" strike="noStrike" cap="none"/>
                    </a:p>
                  </a:txBody>
                  <a:tcPr marL="62125" marR="62125" marT="31050" marB="31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The application is a platform used by the city/municipality itself, which then charges other businesses for specialized services.</a:t>
                      </a:r>
                      <a:endParaRPr/>
                    </a:p>
                  </a:txBody>
                  <a:tcPr marL="62125" marR="62125" marT="31050" marB="31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Charging construction companies for permits processed directly through the app or charging utilities for real-time sensor monitoring access.</a:t>
                      </a:r>
                      <a:endParaRPr/>
                    </a:p>
                  </a:txBody>
                  <a:tcPr marL="62125" marR="62125" marT="31050" marB="31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96925">
                <a:tc>
                  <a:txBody>
                    <a:bodyPr/>
                    <a:lstStyle/>
                    <a:p>
                      <a:pPr marL="0" marR="0" lvl="0" indent="0" algn="l" rtl="0">
                        <a:lnSpc>
                          <a:spcPct val="100000"/>
                        </a:lnSpc>
                        <a:spcBef>
                          <a:spcPts val="0"/>
                        </a:spcBef>
                        <a:spcAft>
                          <a:spcPts val="0"/>
                        </a:spcAft>
                        <a:buClr>
                          <a:srgbClr val="000000"/>
                        </a:buClr>
                        <a:buSzPts val="1000"/>
                        <a:buFont typeface="Arial"/>
                        <a:buNone/>
                      </a:pPr>
                      <a:r>
                        <a:rPr lang="en-GB" sz="1000" b="1" u="none" strike="noStrike" cap="none"/>
                        <a:t>4. Transaction Fees (Marketplace)</a:t>
                      </a:r>
                      <a:endParaRPr sz="1000" u="none" strike="noStrike" cap="none"/>
                    </a:p>
                  </a:txBody>
                  <a:tcPr marL="62125" marR="62125" marT="31050" marB="31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Facilitating transactions within the city ecosystem and taking a small commission.</a:t>
                      </a:r>
                      <a:endParaRPr/>
                    </a:p>
                  </a:txBody>
                  <a:tcPr marL="62125" marR="62125" marT="31050" marB="31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A parking reservation feature that charges a small fee per booking.</a:t>
                      </a:r>
                      <a:endParaRPr/>
                    </a:p>
                  </a:txBody>
                  <a:tcPr marL="62125" marR="62125" marT="31050" marB="31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641850">
                <a:tc>
                  <a:txBody>
                    <a:bodyPr/>
                    <a:lstStyle/>
                    <a:p>
                      <a:pPr marL="0" marR="0" lvl="0" indent="0" algn="l" rtl="0">
                        <a:lnSpc>
                          <a:spcPct val="100000"/>
                        </a:lnSpc>
                        <a:spcBef>
                          <a:spcPts val="0"/>
                        </a:spcBef>
                        <a:spcAft>
                          <a:spcPts val="0"/>
                        </a:spcAft>
                        <a:buClr>
                          <a:srgbClr val="000000"/>
                        </a:buClr>
                        <a:buSzPts val="1000"/>
                        <a:buFont typeface="Arial"/>
                        <a:buNone/>
                      </a:pPr>
                      <a:r>
                        <a:rPr lang="en-GB" sz="1000" b="1" u="none" strike="noStrike" cap="none"/>
                        <a:t>5. Sponsored Content/Local Ads</a:t>
                      </a:r>
                      <a:endParaRPr sz="1000" u="none" strike="noStrike" cap="none"/>
                    </a:p>
                  </a:txBody>
                  <a:tcPr marL="62125" marR="62125" marT="31050" marB="31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Implementing non-intrusive, geographically targeted advertising for local businesses (e.g., near a transit stop).</a:t>
                      </a:r>
                      <a:endParaRPr/>
                    </a:p>
                  </a:txBody>
                  <a:tcPr marL="62125" marR="62125" marT="31050" marB="31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Promoting a local coffee shop's deal when a user checks the nearest public Wi-Fi hotspot.</a:t>
                      </a:r>
                      <a:endParaRPr/>
                    </a:p>
                  </a:txBody>
                  <a:tcPr marL="62125" marR="62125" marT="31050" marB="31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350" name="Google Shape;350;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351" name="Google Shape;351;p40" title="YS.IS.s3.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52" name="Google Shape;352;p40"/>
          <p:cNvSpPr txBox="1"/>
          <p:nvPr/>
        </p:nvSpPr>
        <p:spPr>
          <a:xfrm>
            <a:off x="3728653" y="364773"/>
            <a:ext cx="1877700" cy="46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GB" sz="2500" b="1" i="0" u="none" strike="noStrike" cap="none">
                <a:solidFill>
                  <a:schemeClr val="lt1"/>
                </a:solidFill>
                <a:latin typeface="Noto Sans JP"/>
                <a:ea typeface="Noto Sans JP"/>
                <a:cs typeface="Noto Sans JP"/>
                <a:sym typeface="Noto Sans JP"/>
              </a:rPr>
              <a:t>Thank you</a:t>
            </a:r>
            <a:endParaRPr sz="2500" b="1" i="0" u="none" strike="noStrike" cap="none">
              <a:solidFill>
                <a:schemeClr val="lt1"/>
              </a:solidFill>
              <a:latin typeface="Noto Sans JP"/>
              <a:ea typeface="Noto Sans JP"/>
              <a:cs typeface="Noto Sans JP"/>
              <a:sym typeface="Noto Sans JP"/>
            </a:endParaRPr>
          </a:p>
        </p:txBody>
      </p:sp>
      <p:sp>
        <p:nvSpPr>
          <p:cNvPr id="2" name="Google Shape;352;p40">
            <a:extLst>
              <a:ext uri="{FF2B5EF4-FFF2-40B4-BE49-F238E27FC236}">
                <a16:creationId xmlns:a16="http://schemas.microsoft.com/office/drawing/2014/main" id="{7D55B5AE-F414-1484-FCD8-010821A5F1AC}"/>
              </a:ext>
            </a:extLst>
          </p:cNvPr>
          <p:cNvSpPr txBox="1"/>
          <p:nvPr/>
        </p:nvSpPr>
        <p:spPr>
          <a:xfrm>
            <a:off x="4086077" y="4398925"/>
            <a:ext cx="1084129" cy="46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GB" sz="2500" b="1" i="0" u="none" strike="noStrike" cap="none">
                <a:solidFill>
                  <a:schemeClr val="lt1"/>
                </a:solidFill>
                <a:latin typeface="Noto Sans JP"/>
                <a:ea typeface="Noto Sans JP"/>
                <a:cs typeface="Noto Sans JP"/>
                <a:sym typeface="Noto Sans JP"/>
              </a:rPr>
              <a:t>Q&amp;A</a:t>
            </a:r>
            <a:endParaRPr sz="2500" b="1" i="0" u="none" strike="noStrike" cap="none">
              <a:solidFill>
                <a:schemeClr val="lt1"/>
              </a:solidFill>
              <a:latin typeface="Noto Sans JP"/>
              <a:ea typeface="Noto Sans JP"/>
              <a:cs typeface="Noto Sans JP"/>
              <a:sym typeface="Noto Sans J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8D40FA4F-F77D-979F-BB1C-D95D164AEA1E}"/>
            </a:ext>
          </a:extLst>
        </p:cNvPr>
        <p:cNvGrpSpPr/>
        <p:nvPr/>
      </p:nvGrpSpPr>
      <p:grpSpPr>
        <a:xfrm>
          <a:off x="0" y="0"/>
          <a:ext cx="0" cy="0"/>
          <a:chOff x="0" y="0"/>
          <a:chExt cx="0" cy="0"/>
        </a:xfrm>
      </p:grpSpPr>
      <p:sp>
        <p:nvSpPr>
          <p:cNvPr id="109" name="Google Shape;109;p26">
            <a:extLst>
              <a:ext uri="{FF2B5EF4-FFF2-40B4-BE49-F238E27FC236}">
                <a16:creationId xmlns:a16="http://schemas.microsoft.com/office/drawing/2014/main" id="{EC2FC1BA-1164-B851-18AD-C62B63FBC5E7}"/>
              </a:ext>
            </a:extLst>
          </p:cNvPr>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GB"/>
              <a:t>xAZ</a:t>
            </a:r>
            <a:endParaRPr/>
          </a:p>
        </p:txBody>
      </p:sp>
      <p:sp>
        <p:nvSpPr>
          <p:cNvPr id="110" name="Google Shape;110;p26">
            <a:extLst>
              <a:ext uri="{FF2B5EF4-FFF2-40B4-BE49-F238E27FC236}">
                <a16:creationId xmlns:a16="http://schemas.microsoft.com/office/drawing/2014/main" id="{C259E464-5573-AC09-5296-4AC0184664BC}"/>
              </a:ext>
            </a:extLst>
          </p:cNvPr>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111" name="Google Shape;111;p26" title="YS.IS.s2.png">
            <a:extLst>
              <a:ext uri="{FF2B5EF4-FFF2-40B4-BE49-F238E27FC236}">
                <a16:creationId xmlns:a16="http://schemas.microsoft.com/office/drawing/2014/main" id="{DCD8F445-E025-06ED-2992-D942AEB6C961}"/>
              </a:ext>
            </a:extLst>
          </p:cNvPr>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12" name="Google Shape;112;p26">
            <a:extLst>
              <a:ext uri="{FF2B5EF4-FFF2-40B4-BE49-F238E27FC236}">
                <a16:creationId xmlns:a16="http://schemas.microsoft.com/office/drawing/2014/main" id="{57283993-E193-7AF4-A0DC-EDB9141B7921}"/>
              </a:ext>
            </a:extLst>
          </p:cNvPr>
          <p:cNvSpPr txBox="1"/>
          <p:nvPr/>
        </p:nvSpPr>
        <p:spPr>
          <a:xfrm>
            <a:off x="52132" y="761058"/>
            <a:ext cx="8359500" cy="39579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2000" b="1" i="0" u="none" strike="noStrike" cap="none">
                <a:solidFill>
                  <a:schemeClr val="dk1"/>
                </a:solidFill>
                <a:latin typeface="Noto Sans JP"/>
                <a:ea typeface="Noto Sans JP"/>
                <a:cs typeface="Noto Sans JP"/>
                <a:sym typeface="Noto Sans JP"/>
              </a:rPr>
              <a:t>Agenda</a:t>
            </a:r>
            <a:endParaRPr sz="2000" b="1" i="0" u="none" strike="noStrike" cap="none">
              <a:solidFill>
                <a:schemeClr val="dk1"/>
              </a:solidFill>
              <a:latin typeface="Noto Sans JP"/>
              <a:ea typeface="Noto Sans JP"/>
              <a:cs typeface="Noto Sans JP"/>
              <a:sym typeface="Noto Sans JP"/>
            </a:endParaRPr>
          </a:p>
        </p:txBody>
      </p:sp>
      <p:sp>
        <p:nvSpPr>
          <p:cNvPr id="2" name="Google Shape;133;p28">
            <a:extLst>
              <a:ext uri="{FF2B5EF4-FFF2-40B4-BE49-F238E27FC236}">
                <a16:creationId xmlns:a16="http://schemas.microsoft.com/office/drawing/2014/main" id="{5A3E8EEA-9955-9CF1-9365-8AC9CE589FB7}"/>
              </a:ext>
            </a:extLst>
          </p:cNvPr>
          <p:cNvSpPr/>
          <p:nvPr/>
        </p:nvSpPr>
        <p:spPr>
          <a:xfrm>
            <a:off x="263200" y="1194484"/>
            <a:ext cx="7017363" cy="3293209"/>
          </a:xfrm>
          <a:prstGeom prst="rect">
            <a:avLst/>
          </a:prstGeom>
          <a:noFill/>
          <a:ln>
            <a:noFill/>
          </a:ln>
        </p:spPr>
        <p:txBody>
          <a:bodyPr spcFirstLastPara="1" wrap="square" lIns="91425" tIns="45700" rIns="91425" bIns="45700" anchor="ctr" anchorCtr="0">
            <a:noAutofit/>
          </a:bodyPr>
          <a:lstStyle/>
          <a:p>
            <a:pPr marL="171450" marR="0" lvl="0" indent="-171450" algn="l" rtl="0">
              <a:lnSpc>
                <a:spcPct val="100000"/>
              </a:lnSpc>
              <a:spcBef>
                <a:spcPts val="0"/>
              </a:spcBef>
              <a:spcAft>
                <a:spcPts val="0"/>
              </a:spcAft>
              <a:buClr>
                <a:schemeClr val="dk1"/>
              </a:buClr>
              <a:buSzPts val="800"/>
              <a:buFont typeface="Arial"/>
              <a:buChar char="•"/>
            </a:pPr>
            <a:r>
              <a:rPr lang="en-IN" sz="1600" b="1" i="0" u="none" strike="noStrike" cap="none">
                <a:solidFill>
                  <a:schemeClr val="dk1"/>
                </a:solidFill>
                <a:latin typeface="Arial"/>
                <a:ea typeface="Arial"/>
                <a:cs typeface="Arial"/>
                <a:sym typeface="Arial"/>
              </a:rPr>
              <a:t>Brief Overview of Problem Statement and Solution</a:t>
            </a:r>
            <a:endParaRPr sz="1600" b="0" i="0" u="none" strike="noStrike" cap="none">
              <a:solidFill>
                <a:schemeClr val="dk1"/>
              </a:solidFill>
              <a:latin typeface="Arial"/>
              <a:ea typeface="Arial"/>
              <a:cs typeface="Arial"/>
              <a:sym typeface="Arial"/>
            </a:endParaRPr>
          </a:p>
          <a:p>
            <a:pPr marL="171450" marR="0" lvl="0" indent="-120650" algn="l" rtl="0">
              <a:lnSpc>
                <a:spcPct val="100000"/>
              </a:lnSpc>
              <a:spcBef>
                <a:spcPts val="0"/>
              </a:spcBef>
              <a:spcAft>
                <a:spcPts val="0"/>
              </a:spcAft>
              <a:buClr>
                <a:srgbClr val="000000"/>
              </a:buClr>
              <a:buSzPts val="800"/>
              <a:buFont typeface="Arial"/>
              <a:buNone/>
            </a:pPr>
            <a:endParaRPr sz="1600" b="1"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800"/>
              <a:buFont typeface="Arial"/>
              <a:buChar char="•"/>
            </a:pPr>
            <a:r>
              <a:rPr lang="en-IN" sz="1600" b="1" i="0" u="none" strike="noStrike" cap="none">
                <a:solidFill>
                  <a:schemeClr val="dk1"/>
                </a:solidFill>
                <a:latin typeface="Arial"/>
                <a:ea typeface="Arial"/>
                <a:cs typeface="Arial"/>
                <a:sym typeface="Arial"/>
              </a:rPr>
              <a:t>Tools, Data Sources and Technologies Used</a:t>
            </a:r>
          </a:p>
          <a:p>
            <a:pPr marL="171450" marR="0" lvl="0" indent="-171450" algn="l" rtl="0">
              <a:lnSpc>
                <a:spcPct val="100000"/>
              </a:lnSpc>
              <a:spcBef>
                <a:spcPts val="0"/>
              </a:spcBef>
              <a:spcAft>
                <a:spcPts val="0"/>
              </a:spcAft>
              <a:buClr>
                <a:schemeClr val="dk1"/>
              </a:buClr>
              <a:buSzPts val="800"/>
              <a:buFont typeface="Arial"/>
              <a:buChar char="•"/>
            </a:pPr>
            <a:endParaRPr lang="en-IN" sz="1600" b="1">
              <a:solidFill>
                <a:schemeClr val="dk1"/>
              </a:solidFill>
            </a:endParaRPr>
          </a:p>
          <a:p>
            <a:pPr marL="171450" marR="0" lvl="0" indent="-171450" algn="l" rtl="0">
              <a:lnSpc>
                <a:spcPct val="100000"/>
              </a:lnSpc>
              <a:spcBef>
                <a:spcPts val="0"/>
              </a:spcBef>
              <a:spcAft>
                <a:spcPts val="0"/>
              </a:spcAft>
              <a:buClr>
                <a:schemeClr val="dk1"/>
              </a:buClr>
              <a:buSzPts val="800"/>
              <a:buFont typeface="Arial"/>
              <a:buChar char="•"/>
            </a:pPr>
            <a:r>
              <a:rPr lang="en-IN" sz="1600" b="1" i="0" u="none" strike="noStrike" cap="none">
                <a:solidFill>
                  <a:schemeClr val="dk1"/>
                </a:solidFill>
                <a:latin typeface="Arial"/>
                <a:ea typeface="Arial"/>
                <a:cs typeface="Arial"/>
                <a:sym typeface="Arial"/>
              </a:rPr>
              <a:t>Architecture</a:t>
            </a:r>
            <a:endParaRPr lang="en-IN" sz="1600" b="1">
              <a:solidFill>
                <a:schemeClr val="dk1"/>
              </a:solidFill>
            </a:endParaRPr>
          </a:p>
          <a:p>
            <a:pPr marL="171450" lvl="5" indent="-171450">
              <a:buClr>
                <a:schemeClr val="dk1"/>
              </a:buClr>
              <a:buSzPts val="800"/>
              <a:buFont typeface="Arial"/>
              <a:buChar char="•"/>
            </a:pPr>
            <a:endParaRPr lang="en-IN" sz="1600" b="1" i="0" u="none" strike="noStrike" cap="none">
              <a:solidFill>
                <a:schemeClr val="dk1"/>
              </a:solidFill>
              <a:latin typeface="Arial"/>
              <a:ea typeface="Arial"/>
              <a:cs typeface="Arial"/>
              <a:sym typeface="Arial"/>
            </a:endParaRPr>
          </a:p>
          <a:p>
            <a:pPr marL="171450" lvl="5" indent="-171450">
              <a:buClr>
                <a:schemeClr val="dk1"/>
              </a:buClr>
              <a:buSzPts val="800"/>
              <a:buFont typeface="Arial"/>
              <a:buChar char="•"/>
            </a:pPr>
            <a:r>
              <a:rPr lang="en-GB" sz="1600" b="1" i="0" u="none" strike="noStrike" cap="none">
                <a:solidFill>
                  <a:schemeClr val="dk1"/>
                </a:solidFill>
                <a:latin typeface="Arial"/>
                <a:ea typeface="Arial"/>
                <a:cs typeface="Arial"/>
                <a:sym typeface="Arial"/>
              </a:rPr>
              <a:t>Demo</a:t>
            </a:r>
          </a:p>
          <a:p>
            <a:pPr marL="171450" lvl="5" indent="-171450">
              <a:buClr>
                <a:schemeClr val="dk1"/>
              </a:buClr>
              <a:buSzPts val="800"/>
              <a:buFont typeface="Arial"/>
              <a:buChar char="•"/>
            </a:pPr>
            <a:endParaRPr lang="en-GB" sz="1600" b="1">
              <a:solidFill>
                <a:schemeClr val="dk1"/>
              </a:solidFill>
            </a:endParaRPr>
          </a:p>
          <a:p>
            <a:pPr marL="171450" lvl="5" indent="-171450">
              <a:buClr>
                <a:schemeClr val="dk1"/>
              </a:buClr>
              <a:buSzPts val="800"/>
              <a:buFont typeface="Arial"/>
              <a:buChar char="•"/>
            </a:pPr>
            <a:r>
              <a:rPr lang="en-GB" sz="1600" b="1">
                <a:solidFill>
                  <a:schemeClr val="dk1"/>
                </a:solidFill>
              </a:rPr>
              <a:t>Future Enhancements</a:t>
            </a:r>
          </a:p>
          <a:p>
            <a:pPr marL="171450" lvl="5" indent="-171450">
              <a:buClr>
                <a:schemeClr val="dk1"/>
              </a:buClr>
              <a:buSzPts val="800"/>
              <a:buFont typeface="Arial"/>
              <a:buChar char="•"/>
            </a:pPr>
            <a:endParaRPr lang="en-GB" sz="1600" b="1">
              <a:solidFill>
                <a:schemeClr val="dk1"/>
              </a:solidFill>
            </a:endParaRPr>
          </a:p>
          <a:p>
            <a:pPr marL="171450" lvl="5" indent="-171450">
              <a:buClr>
                <a:schemeClr val="dk1"/>
              </a:buClr>
              <a:buSzPts val="800"/>
              <a:buFont typeface="Arial"/>
              <a:buChar char="•"/>
            </a:pPr>
            <a:r>
              <a:rPr lang="en-GB" sz="1600" b="1">
                <a:solidFill>
                  <a:schemeClr val="dk1"/>
                </a:solidFill>
              </a:rPr>
              <a:t>Monetization of the Solution</a:t>
            </a:r>
          </a:p>
        </p:txBody>
      </p:sp>
    </p:spTree>
    <p:extLst>
      <p:ext uri="{BB962C8B-B14F-4D97-AF65-F5344CB8AC3E}">
        <p14:creationId xmlns:p14="http://schemas.microsoft.com/office/powerpoint/2010/main" val="3540166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GB"/>
              <a:t>xAZ</a:t>
            </a:r>
            <a:endParaRPr/>
          </a:p>
        </p:txBody>
      </p:sp>
      <p:sp>
        <p:nvSpPr>
          <p:cNvPr id="110" name="Google Shape;110;p2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111" name="Google Shape;111;p26" title="YS.IS.s2.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12" name="Google Shape;112;p26"/>
          <p:cNvSpPr txBox="1"/>
          <p:nvPr/>
        </p:nvSpPr>
        <p:spPr>
          <a:xfrm>
            <a:off x="52132" y="761058"/>
            <a:ext cx="8359500" cy="28603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Noto Sans JP"/>
                <a:ea typeface="Noto Sans JP"/>
                <a:cs typeface="Noto Sans JP"/>
                <a:sym typeface="Noto Sans JP"/>
              </a:rPr>
              <a:t>Brief about the idea</a:t>
            </a:r>
            <a:endParaRPr sz="1600" b="1" i="0" u="none" strike="noStrike" cap="none">
              <a:solidFill>
                <a:schemeClr val="dk1"/>
              </a:solidFill>
              <a:latin typeface="Noto Sans JP"/>
              <a:ea typeface="Noto Sans JP"/>
              <a:cs typeface="Noto Sans JP"/>
              <a:sym typeface="Noto Sans JP"/>
            </a:endParaRPr>
          </a:p>
        </p:txBody>
      </p:sp>
      <p:pic>
        <p:nvPicPr>
          <p:cNvPr id="113" name="Google Shape;113;p26" descr="Application and Prospect of Artificial Intelligence Technology in  Low-Carbon Cities—From the Perspective of Urban Planning Content and Process"/>
          <p:cNvPicPr preferRelativeResize="0"/>
          <p:nvPr/>
        </p:nvPicPr>
        <p:blipFill rotWithShape="1">
          <a:blip r:embed="rId4">
            <a:alphaModFix/>
          </a:blip>
          <a:srcRect/>
          <a:stretch/>
        </p:blipFill>
        <p:spPr>
          <a:xfrm>
            <a:off x="6090710" y="1170575"/>
            <a:ext cx="2985071" cy="3035665"/>
          </a:xfrm>
          <a:prstGeom prst="rect">
            <a:avLst/>
          </a:prstGeom>
          <a:noFill/>
          <a:ln>
            <a:noFill/>
          </a:ln>
        </p:spPr>
      </p:pic>
      <p:sp>
        <p:nvSpPr>
          <p:cNvPr id="114" name="Google Shape;114;p26"/>
          <p:cNvSpPr txBox="1"/>
          <p:nvPr/>
        </p:nvSpPr>
        <p:spPr>
          <a:xfrm>
            <a:off x="-12654" y="1169169"/>
            <a:ext cx="6211556" cy="3908762"/>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Arial"/>
              <a:buChar char="•"/>
            </a:pPr>
            <a:r>
              <a:rPr lang="en-GB" sz="1200" b="1" i="0" u="none" strike="noStrike" cap="none">
                <a:solidFill>
                  <a:srgbClr val="000000"/>
                </a:solidFill>
                <a:latin typeface="Arial"/>
                <a:ea typeface="Arial"/>
                <a:cs typeface="Arial"/>
                <a:sym typeface="Arial"/>
              </a:rPr>
              <a:t>System</a:t>
            </a:r>
            <a:r>
              <a:rPr lang="en-GB" sz="1200" b="0" i="0" u="none" strike="noStrike" cap="none">
                <a:solidFill>
                  <a:srgbClr val="000000"/>
                </a:solidFill>
                <a:latin typeface="Arial"/>
                <a:ea typeface="Arial"/>
                <a:cs typeface="Arial"/>
                <a:sym typeface="Arial"/>
              </a:rPr>
              <a:t>: </a:t>
            </a:r>
            <a:r>
              <a:rPr lang="en-GB" sz="1100" b="0" i="0" u="none" strike="noStrike" cap="none">
                <a:solidFill>
                  <a:srgbClr val="000000"/>
                </a:solidFill>
                <a:latin typeface="Arial"/>
                <a:ea typeface="Arial"/>
                <a:cs typeface="Arial"/>
                <a:sym typeface="Arial"/>
              </a:rPr>
              <a:t>Web application</a:t>
            </a:r>
            <a:endParaRPr sz="1200" b="0" i="0" u="none" strike="noStrike" cap="none">
              <a:solidFill>
                <a:srgbClr val="000000"/>
              </a:solidFill>
              <a:latin typeface="Arial"/>
              <a:ea typeface="Arial"/>
              <a:cs typeface="Arial"/>
              <a:sym typeface="Arial"/>
            </a:endParaRPr>
          </a:p>
          <a:p>
            <a:pPr marL="171450" marR="0" lvl="0" indent="-9525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GB" sz="1200" b="1" i="0" u="none" strike="noStrike" cap="none">
                <a:solidFill>
                  <a:srgbClr val="000000"/>
                </a:solidFill>
                <a:latin typeface="Arial"/>
                <a:ea typeface="Arial"/>
                <a:cs typeface="Arial"/>
                <a:sym typeface="Arial"/>
              </a:rPr>
              <a:t>Data Sources</a:t>
            </a:r>
            <a:r>
              <a:rPr lang="en-GB" sz="1200" b="0" i="0" u="none" strike="noStrike" cap="none">
                <a:solidFill>
                  <a:srgbClr val="000000"/>
                </a:solidFill>
                <a:latin typeface="Arial"/>
                <a:ea typeface="Arial"/>
                <a:cs typeface="Arial"/>
                <a:sym typeface="Arial"/>
              </a:rPr>
              <a:t>: </a:t>
            </a:r>
            <a:r>
              <a:rPr lang="en-GB" sz="1100" b="0" i="0" u="none" strike="noStrike" cap="none">
                <a:solidFill>
                  <a:srgbClr val="000000"/>
                </a:solidFill>
                <a:latin typeface="Arial"/>
                <a:ea typeface="Arial"/>
                <a:cs typeface="Arial"/>
                <a:sym typeface="Arial"/>
              </a:rPr>
              <a:t>News API, 511 NYC, NYC Open Data, NYC311 Data, Weather API</a:t>
            </a:r>
            <a:endParaRPr/>
          </a:p>
          <a:p>
            <a:pPr marL="171450" marR="0" lvl="0" indent="-9525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GB" sz="1200" b="1" i="0" u="none" strike="noStrike" cap="none">
                <a:solidFill>
                  <a:srgbClr val="000000"/>
                </a:solidFill>
                <a:latin typeface="Arial"/>
                <a:ea typeface="Arial"/>
                <a:cs typeface="Arial"/>
                <a:sym typeface="Arial"/>
              </a:rPr>
              <a:t>Target City for Prototype</a:t>
            </a:r>
            <a:r>
              <a:rPr lang="en-GB" sz="1200" b="0" i="0" u="none" strike="noStrike" cap="none">
                <a:solidFill>
                  <a:srgbClr val="000000"/>
                </a:solidFill>
                <a:latin typeface="Arial"/>
                <a:ea typeface="Arial"/>
                <a:cs typeface="Arial"/>
                <a:sym typeface="Arial"/>
              </a:rPr>
              <a:t>:</a:t>
            </a:r>
            <a:r>
              <a:rPr lang="en-GB" sz="1200" b="1" i="0" u="none" strike="noStrike" cap="none">
                <a:solidFill>
                  <a:srgbClr val="000000"/>
                </a:solidFill>
                <a:latin typeface="Arial"/>
                <a:ea typeface="Arial"/>
                <a:cs typeface="Arial"/>
                <a:sym typeface="Arial"/>
              </a:rPr>
              <a:t> </a:t>
            </a:r>
            <a:r>
              <a:rPr lang="en-GB" sz="1100" b="0" i="0" u="none" strike="noStrike" cap="none">
                <a:solidFill>
                  <a:srgbClr val="000000"/>
                </a:solidFill>
                <a:latin typeface="Arial"/>
                <a:ea typeface="Arial"/>
                <a:cs typeface="Arial"/>
                <a:sym typeface="Arial"/>
              </a:rPr>
              <a:t>New York, USA</a:t>
            </a:r>
            <a:endParaRPr sz="1200" b="0" i="0" u="none" strike="noStrike" cap="none">
              <a:solidFill>
                <a:srgbClr val="000000"/>
              </a:solidFill>
              <a:latin typeface="Arial"/>
              <a:ea typeface="Arial"/>
              <a:cs typeface="Arial"/>
              <a:sym typeface="Arial"/>
            </a:endParaRPr>
          </a:p>
          <a:p>
            <a:pPr marL="171450" marR="0" lvl="0" indent="-9525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GB" sz="1200" b="1" i="0" u="none" strike="noStrike" cap="none">
                <a:solidFill>
                  <a:srgbClr val="000000"/>
                </a:solidFill>
                <a:latin typeface="Arial"/>
                <a:ea typeface="Arial"/>
                <a:cs typeface="Arial"/>
                <a:sym typeface="Arial"/>
              </a:rPr>
              <a:t>User persona</a:t>
            </a:r>
            <a:r>
              <a:rPr lang="en-GB" sz="1200" b="0" i="0" u="none" strike="noStrike" cap="none">
                <a:solidFill>
                  <a:srgbClr val="000000"/>
                </a:solidFill>
                <a:latin typeface="Arial"/>
                <a:ea typeface="Arial"/>
                <a:cs typeface="Arial"/>
                <a:sym typeface="Arial"/>
              </a:rPr>
              <a:t>: </a:t>
            </a:r>
            <a:r>
              <a:rPr lang="en-GB" sz="1100" b="0" i="0" u="none" strike="noStrike" cap="none">
                <a:solidFill>
                  <a:srgbClr val="000000"/>
                </a:solidFill>
                <a:latin typeface="Arial"/>
                <a:ea typeface="Arial"/>
                <a:cs typeface="Arial"/>
                <a:sym typeface="Arial"/>
              </a:rPr>
              <a:t>It will be primarily used by Civic Planners, City Residents and Public Officials</a:t>
            </a:r>
            <a:endParaRPr sz="1200" b="0" i="0" u="none" strike="noStrike" cap="none">
              <a:solidFill>
                <a:srgbClr val="000000"/>
              </a:solidFill>
              <a:latin typeface="Arial"/>
              <a:ea typeface="Arial"/>
              <a:cs typeface="Arial"/>
              <a:sym typeface="Arial"/>
            </a:endParaRPr>
          </a:p>
          <a:p>
            <a:pPr marL="171450" marR="0" lvl="0" indent="-9525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GB" sz="1200" b="1" i="0" u="none" strike="noStrike" cap="none">
                <a:solidFill>
                  <a:srgbClr val="000000"/>
                </a:solidFill>
                <a:latin typeface="Arial"/>
                <a:ea typeface="Arial"/>
                <a:cs typeface="Arial"/>
                <a:sym typeface="Arial"/>
              </a:rPr>
              <a:t>Functionality</a:t>
            </a:r>
            <a:r>
              <a:rPr lang="en-GB" sz="1200" b="0" i="0" u="none" strike="noStrike" cap="none">
                <a:solidFill>
                  <a:srgbClr val="000000"/>
                </a:solidFill>
                <a:latin typeface="Arial"/>
                <a:ea typeface="Arial"/>
                <a:cs typeface="Arial"/>
                <a:sym typeface="Arial"/>
              </a:rPr>
              <a:t>: </a:t>
            </a:r>
            <a:r>
              <a:rPr lang="en-GB" sz="1100" b="0" i="0" u="none" strike="noStrike" cap="none">
                <a:solidFill>
                  <a:srgbClr val="000000"/>
                </a:solidFill>
                <a:latin typeface="Arial"/>
                <a:ea typeface="Arial"/>
                <a:cs typeface="Arial"/>
                <a:sym typeface="Arial"/>
              </a:rPr>
              <a:t>The app/ website will have the following key modules as listed below</a:t>
            </a:r>
            <a:endParaRPr/>
          </a:p>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GB" sz="1200" b="0" i="0" u="none" strike="noStrike" cap="none">
                <a:solidFill>
                  <a:srgbClr val="000000"/>
                </a:solidFill>
                <a:latin typeface="Arial"/>
                <a:ea typeface="Arial"/>
                <a:cs typeface="Arial"/>
                <a:sym typeface="Arial"/>
              </a:rPr>
              <a:t> </a:t>
            </a:r>
            <a:endParaRPr sz="1200" b="1" i="0" u="none" strike="noStrike" cap="none">
              <a:solidFill>
                <a:srgbClr val="000000"/>
              </a:solidFill>
              <a:latin typeface="Arial"/>
              <a:ea typeface="Arial"/>
              <a:cs typeface="Arial"/>
              <a:sym typeface="Arial"/>
            </a:endParaRPr>
          </a:p>
          <a:p>
            <a:pPr marL="171450" marR="0" lvl="0" indent="-9525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a:p>
            <a:pPr marL="171450" marR="0" lvl="0" indent="-9525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GB" sz="1200" b="1" i="0" u="none" strike="noStrike" cap="none">
                <a:solidFill>
                  <a:srgbClr val="000000"/>
                </a:solidFill>
                <a:latin typeface="Arial"/>
                <a:ea typeface="Arial"/>
                <a:cs typeface="Arial"/>
                <a:sym typeface="Arial"/>
              </a:rPr>
              <a:t>Functional usage</a:t>
            </a:r>
            <a:r>
              <a:rPr lang="en-GB" sz="1200" b="0" i="0" u="none" strike="noStrike" cap="none">
                <a:solidFill>
                  <a:srgbClr val="000000"/>
                </a:solidFill>
                <a:latin typeface="Arial"/>
                <a:ea typeface="Arial"/>
                <a:cs typeface="Arial"/>
                <a:sym typeface="Arial"/>
              </a:rPr>
              <a:t>: </a:t>
            </a:r>
            <a:r>
              <a:rPr lang="en-GB" sz="1100" b="0" i="0" u="none" strike="noStrike" cap="none">
                <a:solidFill>
                  <a:srgbClr val="000000"/>
                </a:solidFill>
                <a:latin typeface="Arial"/>
                <a:ea typeface="Arial"/>
                <a:cs typeface="Arial"/>
                <a:sym typeface="Arial"/>
              </a:rPr>
              <a:t>Our platform uses AI to create a safer, more efficient city. For city planners, it offers predictive insights for smarter budgeting and proactive maintenance. For residents, it provides real-time traffic solutions, instant emergency alerts, and easier access to city services, fostering a more responsive and connected community for all.</a:t>
            </a:r>
            <a:endParaRPr/>
          </a:p>
          <a:p>
            <a:pPr marL="171450" marR="0" lvl="0" indent="-9525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GB" sz="1200" b="1" i="0" u="none" strike="noStrike" cap="none">
                <a:solidFill>
                  <a:srgbClr val="000000"/>
                </a:solidFill>
                <a:latin typeface="Arial"/>
                <a:ea typeface="Arial"/>
                <a:cs typeface="Arial"/>
                <a:sym typeface="Arial"/>
              </a:rPr>
              <a:t>Technology used</a:t>
            </a:r>
            <a:r>
              <a:rPr lang="en-GB" sz="1200" b="0" i="0" u="none" strike="noStrike" cap="none">
                <a:solidFill>
                  <a:srgbClr val="000000"/>
                </a:solidFill>
                <a:latin typeface="Arial"/>
                <a:ea typeface="Arial"/>
                <a:cs typeface="Arial"/>
                <a:sym typeface="Arial"/>
              </a:rPr>
              <a:t>:  Python, </a:t>
            </a:r>
            <a:r>
              <a:rPr lang="en-GB" sz="1100" b="0" i="0" u="none" strike="noStrike" cap="none">
                <a:solidFill>
                  <a:srgbClr val="000000"/>
                </a:solidFill>
                <a:latin typeface="Arial"/>
                <a:ea typeface="Arial"/>
                <a:cs typeface="Arial"/>
                <a:sym typeface="Arial"/>
              </a:rPr>
              <a:t>Snowflake Tables,  Materialized Views, Snowflake Cortex Analyst, Snowflake Cortex Search, Snowflake Cortex Agents, Snowflake Intelligence, GCP, Fast API, Streamlit</a:t>
            </a:r>
            <a:endParaRPr sz="1200" b="0" i="0" u="none" strike="noStrike" cap="none">
              <a:solidFill>
                <a:srgbClr val="000000"/>
              </a:solidFill>
              <a:latin typeface="Arial"/>
              <a:ea typeface="Arial"/>
              <a:cs typeface="Arial"/>
              <a:sym typeface="Arial"/>
            </a:endParaRPr>
          </a:p>
        </p:txBody>
      </p:sp>
      <p:sp>
        <p:nvSpPr>
          <p:cNvPr id="115" name="Google Shape;115;p26"/>
          <p:cNvSpPr txBox="1"/>
          <p:nvPr/>
        </p:nvSpPr>
        <p:spPr>
          <a:xfrm>
            <a:off x="149935" y="3044147"/>
            <a:ext cx="1479308" cy="507831"/>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900"/>
              <a:buFont typeface="Noto Sans Symbols"/>
              <a:buChar char="✔"/>
            </a:pPr>
            <a:r>
              <a:rPr lang="en-GB" sz="900" b="0" i="0" u="none" strike="noStrike" cap="none">
                <a:solidFill>
                  <a:srgbClr val="000000"/>
                </a:solidFill>
                <a:latin typeface="Arial"/>
                <a:ea typeface="Arial"/>
                <a:cs typeface="Arial"/>
                <a:sym typeface="Arial"/>
              </a:rPr>
              <a:t>Smart Street</a:t>
            </a:r>
            <a:endParaRPr/>
          </a:p>
          <a:p>
            <a:pPr marL="171450" marR="0" lvl="0" indent="-171450" algn="l" rtl="0">
              <a:lnSpc>
                <a:spcPct val="100000"/>
              </a:lnSpc>
              <a:spcBef>
                <a:spcPts val="0"/>
              </a:spcBef>
              <a:spcAft>
                <a:spcPts val="0"/>
              </a:spcAft>
              <a:buClr>
                <a:srgbClr val="000000"/>
              </a:buClr>
              <a:buSzPts val="900"/>
              <a:buFont typeface="Noto Sans Symbols"/>
              <a:buChar char="✔"/>
            </a:pPr>
            <a:r>
              <a:rPr lang="en-GB" sz="900" b="0" i="0" u="none" strike="noStrike" cap="none">
                <a:solidFill>
                  <a:srgbClr val="000000"/>
                </a:solidFill>
                <a:latin typeface="Arial"/>
                <a:ea typeface="Arial"/>
                <a:cs typeface="Arial"/>
                <a:sym typeface="Arial"/>
              </a:rPr>
              <a:t>Urban SoS</a:t>
            </a:r>
            <a:endParaRPr/>
          </a:p>
          <a:p>
            <a:pPr marL="171450" marR="0" lvl="0" indent="-171450" algn="l" rtl="0">
              <a:lnSpc>
                <a:spcPct val="100000"/>
              </a:lnSpc>
              <a:spcBef>
                <a:spcPts val="0"/>
              </a:spcBef>
              <a:spcAft>
                <a:spcPts val="0"/>
              </a:spcAft>
              <a:buClr>
                <a:srgbClr val="000000"/>
              </a:buClr>
              <a:buSzPts val="900"/>
              <a:buFont typeface="Noto Sans Symbols"/>
              <a:buChar char="✔"/>
            </a:pPr>
            <a:r>
              <a:rPr lang="en-GB" sz="900" b="0" i="0" u="none" strike="noStrike" cap="none">
                <a:solidFill>
                  <a:srgbClr val="000000"/>
                </a:solidFill>
                <a:latin typeface="Arial"/>
                <a:ea typeface="Arial"/>
                <a:cs typeface="Arial"/>
                <a:sym typeface="Arial"/>
              </a:rPr>
              <a:t>City Guard Service</a:t>
            </a:r>
            <a:endParaRPr/>
          </a:p>
        </p:txBody>
      </p:sp>
      <p:sp>
        <p:nvSpPr>
          <p:cNvPr id="116" name="Google Shape;116;p26"/>
          <p:cNvSpPr txBox="1"/>
          <p:nvPr/>
        </p:nvSpPr>
        <p:spPr>
          <a:xfrm>
            <a:off x="1872517" y="3045131"/>
            <a:ext cx="2116161" cy="369332"/>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900"/>
              <a:buFont typeface="Noto Sans Symbols"/>
              <a:buChar char="✔"/>
            </a:pPr>
            <a:r>
              <a:rPr lang="en-GB" sz="900" b="0" i="0" u="none" strike="noStrike" cap="none">
                <a:solidFill>
                  <a:srgbClr val="000000"/>
                </a:solidFill>
                <a:latin typeface="Arial"/>
                <a:ea typeface="Arial"/>
                <a:cs typeface="Arial"/>
                <a:sym typeface="Arial"/>
              </a:rPr>
              <a:t>Bin Sync Service</a:t>
            </a:r>
            <a:endParaRPr/>
          </a:p>
          <a:p>
            <a:pPr marL="171450" marR="0" lvl="0" indent="-171450" algn="l" rtl="0">
              <a:lnSpc>
                <a:spcPct val="100000"/>
              </a:lnSpc>
              <a:spcBef>
                <a:spcPts val="0"/>
              </a:spcBef>
              <a:spcAft>
                <a:spcPts val="0"/>
              </a:spcAft>
              <a:buClr>
                <a:srgbClr val="000000"/>
              </a:buClr>
              <a:buSzPts val="900"/>
              <a:buFont typeface="Noto Sans Symbols"/>
              <a:buChar char="✔"/>
            </a:pPr>
            <a:r>
              <a:rPr lang="en-GB" sz="900" b="0" i="0" u="none" strike="noStrike" cap="none">
                <a:solidFill>
                  <a:srgbClr val="000000"/>
                </a:solidFill>
                <a:latin typeface="Arial"/>
                <a:ea typeface="Arial"/>
                <a:cs typeface="Arial"/>
                <a:sym typeface="Arial"/>
              </a:rPr>
              <a:t>UtiliGen Service</a:t>
            </a:r>
            <a:endParaRPr/>
          </a:p>
        </p:txBody>
      </p:sp>
      <p:sp>
        <p:nvSpPr>
          <p:cNvPr id="117" name="Google Shape;117;p26"/>
          <p:cNvSpPr txBox="1"/>
          <p:nvPr/>
        </p:nvSpPr>
        <p:spPr>
          <a:xfrm>
            <a:off x="4050671" y="3074017"/>
            <a:ext cx="2550426" cy="369332"/>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900"/>
              <a:buFont typeface="Noto Sans Symbols"/>
              <a:buChar char="✔"/>
            </a:pPr>
            <a:r>
              <a:rPr lang="en-GB" sz="900" b="0" i="0" u="none" strike="noStrike" cap="none">
                <a:solidFill>
                  <a:srgbClr val="000000"/>
                </a:solidFill>
                <a:latin typeface="Arial"/>
                <a:ea typeface="Arial"/>
                <a:cs typeface="Arial"/>
                <a:sym typeface="Arial"/>
              </a:rPr>
              <a:t>City 360 Scope dashboard</a:t>
            </a:r>
            <a:endParaRPr/>
          </a:p>
          <a:p>
            <a:pPr marL="171450" marR="0" lvl="0" indent="-171450" algn="l" rtl="0">
              <a:lnSpc>
                <a:spcPct val="100000"/>
              </a:lnSpc>
              <a:spcBef>
                <a:spcPts val="0"/>
              </a:spcBef>
              <a:spcAft>
                <a:spcPts val="0"/>
              </a:spcAft>
              <a:buClr>
                <a:srgbClr val="000000"/>
              </a:buClr>
              <a:buSzPts val="900"/>
              <a:buFont typeface="Noto Sans Symbols"/>
              <a:buChar char="✔"/>
            </a:pPr>
            <a:r>
              <a:rPr lang="en-GB" sz="900" b="0" i="0" u="none" strike="noStrike" cap="none">
                <a:solidFill>
                  <a:srgbClr val="000000"/>
                </a:solidFill>
                <a:latin typeface="Arial"/>
                <a:ea typeface="Arial"/>
                <a:cs typeface="Arial"/>
                <a:sym typeface="Arial"/>
              </a:rPr>
              <a:t>Resilient Cities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21"/>
        <p:cNvGrpSpPr/>
        <p:nvPr/>
      </p:nvGrpSpPr>
      <p:grpSpPr>
        <a:xfrm>
          <a:off x="0" y="0"/>
          <a:ext cx="0" cy="0"/>
          <a:chOff x="0" y="0"/>
          <a:chExt cx="0" cy="0"/>
        </a:xfrm>
      </p:grpSpPr>
      <p:sp>
        <p:nvSpPr>
          <p:cNvPr id="122" name="Google Shape;122;p2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GB"/>
              <a:t>-</a:t>
            </a:r>
            <a:endParaRPr/>
          </a:p>
        </p:txBody>
      </p:sp>
      <p:sp>
        <p:nvSpPr>
          <p:cNvPr id="123" name="Google Shape;123;p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124" name="Google Shape;124;p27" title="YS.IS.s1.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25" name="Google Shape;125;p27"/>
          <p:cNvSpPr txBox="1"/>
          <p:nvPr/>
        </p:nvSpPr>
        <p:spPr>
          <a:xfrm>
            <a:off x="72300" y="3731803"/>
            <a:ext cx="8760000" cy="46544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1800" b="1" i="0" u="none" strike="noStrike" cap="none">
                <a:solidFill>
                  <a:srgbClr val="000000"/>
                </a:solidFill>
                <a:latin typeface="Noto Sans JP"/>
                <a:ea typeface="Noto Sans JP"/>
                <a:cs typeface="Noto Sans JP"/>
                <a:sym typeface="Noto Sans JP"/>
              </a:rPr>
              <a:t>Solution Modules Overview - Screenshots and Overview</a:t>
            </a:r>
            <a:endParaRPr sz="1800" b="1" i="0" u="none" strike="noStrike" cap="none">
              <a:solidFill>
                <a:srgbClr val="0070C0"/>
              </a:solidFill>
              <a:latin typeface="Noto Sans JP"/>
              <a:ea typeface="Noto Sans JP"/>
              <a:cs typeface="Noto Sans JP"/>
              <a:sym typeface="Noto Sans JP"/>
            </a:endParaRPr>
          </a:p>
          <a:p>
            <a:pPr marL="0" marR="0" lvl="0" indent="0" algn="l" rtl="0">
              <a:lnSpc>
                <a:spcPct val="100000"/>
              </a:lnSpc>
              <a:spcBef>
                <a:spcPts val="0"/>
              </a:spcBef>
              <a:spcAft>
                <a:spcPts val="0"/>
              </a:spcAft>
              <a:buClr>
                <a:srgbClr val="000000"/>
              </a:buClr>
              <a:buSzPts val="1500"/>
              <a:buFont typeface="Arial"/>
              <a:buNone/>
            </a:pPr>
            <a:endParaRPr sz="1800" b="1" i="0" u="none" strike="noStrike" cap="none">
              <a:solidFill>
                <a:srgbClr val="000000"/>
              </a:solidFill>
              <a:latin typeface="Noto Sans JP"/>
              <a:ea typeface="Noto Sans JP"/>
              <a:cs typeface="Noto Sans JP"/>
              <a:sym typeface="Noto Sans J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29"/>
        <p:cNvGrpSpPr/>
        <p:nvPr/>
      </p:nvGrpSpPr>
      <p:grpSpPr>
        <a:xfrm>
          <a:off x="0" y="0"/>
          <a:ext cx="0" cy="0"/>
          <a:chOff x="0" y="0"/>
          <a:chExt cx="0" cy="0"/>
        </a:xfrm>
      </p:grpSpPr>
      <p:pic>
        <p:nvPicPr>
          <p:cNvPr id="130" name="Google Shape;130;p28" title="YS.IS.s2.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31" name="Google Shape;131;p28"/>
          <p:cNvSpPr txBox="1"/>
          <p:nvPr/>
        </p:nvSpPr>
        <p:spPr>
          <a:xfrm>
            <a:off x="196457" y="738055"/>
            <a:ext cx="8751086" cy="6260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400" b="1" i="0" u="none" strike="noStrike" cap="none">
                <a:solidFill>
                  <a:srgbClr val="000000"/>
                </a:solidFill>
                <a:latin typeface="Noto Sans JP"/>
                <a:ea typeface="Noto Sans JP"/>
                <a:cs typeface="Noto Sans JP"/>
                <a:sym typeface="Noto Sans JP"/>
              </a:rPr>
              <a:t>Solution Module </a:t>
            </a:r>
            <a:r>
              <a:rPr lang="en-GB" sz="1600" b="0" i="0" u="none" strike="noStrike" cap="none">
                <a:solidFill>
                  <a:srgbClr val="000000"/>
                </a:solidFill>
                <a:latin typeface="Noto Sans JP"/>
                <a:ea typeface="Noto Sans JP"/>
                <a:cs typeface="Noto Sans JP"/>
                <a:sym typeface="Noto Sans JP"/>
              </a:rPr>
              <a:t>–</a:t>
            </a:r>
            <a:r>
              <a:rPr lang="en-GB" sz="1600" b="1" i="0" u="none" strike="noStrike" cap="none">
                <a:solidFill>
                  <a:srgbClr val="000000"/>
                </a:solidFill>
                <a:latin typeface="Noto Sans JP"/>
                <a:ea typeface="Noto Sans JP"/>
                <a:cs typeface="Noto Sans JP"/>
                <a:sym typeface="Noto Sans JP"/>
              </a:rPr>
              <a:t> Home Page </a:t>
            </a:r>
            <a:endParaRPr sz="800" b="1" i="0" u="none" strike="noStrike" cap="none">
              <a:solidFill>
                <a:srgbClr val="000000"/>
              </a:solidFill>
              <a:latin typeface="Noto Sans JP"/>
              <a:ea typeface="Noto Sans JP"/>
              <a:cs typeface="Noto Sans JP"/>
              <a:sym typeface="Noto Sans JP"/>
            </a:endParaRPr>
          </a:p>
          <a:p>
            <a:pPr marL="0" marR="0" lvl="0" indent="0" algn="l" rtl="0">
              <a:lnSpc>
                <a:spcPct val="100000"/>
              </a:lnSpc>
              <a:spcBef>
                <a:spcPts val="0"/>
              </a:spcBef>
              <a:spcAft>
                <a:spcPts val="0"/>
              </a:spcAft>
              <a:buNone/>
            </a:pPr>
            <a:r>
              <a:rPr lang="en-GB" sz="800" b="1" i="0" u="sng" strike="noStrike" cap="none">
                <a:solidFill>
                  <a:schemeClr val="hlink"/>
                </a:solidFill>
                <a:latin typeface="Noto Sans JP"/>
                <a:ea typeface="Noto Sans JP"/>
                <a:cs typeface="Noto Sans JP"/>
                <a:sym typeface="Noto Sans JP"/>
                <a:hlinkClick r:id="rId4"/>
              </a:rPr>
              <a:t>https://nyc-360-558345184877.europe-west1.run.a</a:t>
            </a:r>
            <a:r>
              <a:rPr lang="en-GB" sz="900" b="1" i="0" u="sng" strike="noStrike" cap="none">
                <a:solidFill>
                  <a:schemeClr val="hlink"/>
                </a:solidFill>
                <a:latin typeface="Noto Sans JP"/>
                <a:ea typeface="Noto Sans JP"/>
                <a:cs typeface="Noto Sans JP"/>
                <a:sym typeface="Noto Sans JP"/>
                <a:hlinkClick r:id="rId4"/>
              </a:rPr>
              <a:t>pp/</a:t>
            </a:r>
            <a:r>
              <a:rPr lang="en-GB" sz="900" b="1" i="0" u="none" strike="noStrike" cap="none">
                <a:solidFill>
                  <a:srgbClr val="000000"/>
                </a:solidFill>
                <a:latin typeface="Noto Sans JP"/>
                <a:ea typeface="Noto Sans JP"/>
                <a:cs typeface="Noto Sans JP"/>
                <a:sym typeface="Noto Sans JP"/>
              </a:rPr>
              <a:t> </a:t>
            </a:r>
            <a:endParaRPr sz="1600" b="1" i="0" u="none" strike="noStrike" cap="none">
              <a:solidFill>
                <a:srgbClr val="000000"/>
              </a:solidFill>
              <a:latin typeface="Noto Sans JP"/>
              <a:ea typeface="Noto Sans JP"/>
              <a:cs typeface="Noto Sans JP"/>
              <a:sym typeface="Noto Sans JP"/>
            </a:endParaRPr>
          </a:p>
        </p:txBody>
      </p:sp>
      <p:pic>
        <p:nvPicPr>
          <p:cNvPr id="132" name="Google Shape;132;p28"/>
          <p:cNvPicPr preferRelativeResize="0"/>
          <p:nvPr/>
        </p:nvPicPr>
        <p:blipFill rotWithShape="1">
          <a:blip r:embed="rId5">
            <a:alphaModFix/>
          </a:blip>
          <a:srcRect/>
          <a:stretch/>
        </p:blipFill>
        <p:spPr>
          <a:xfrm>
            <a:off x="135230" y="1364105"/>
            <a:ext cx="6852950" cy="3530184"/>
          </a:xfrm>
          <a:prstGeom prst="rect">
            <a:avLst/>
          </a:prstGeom>
          <a:noFill/>
          <a:ln>
            <a:noFill/>
          </a:ln>
        </p:spPr>
      </p:pic>
      <p:sp>
        <p:nvSpPr>
          <p:cNvPr id="133" name="Google Shape;133;p28"/>
          <p:cNvSpPr/>
          <p:nvPr/>
        </p:nvSpPr>
        <p:spPr>
          <a:xfrm>
            <a:off x="7093592" y="1421198"/>
            <a:ext cx="1862549" cy="3293209"/>
          </a:xfrm>
          <a:prstGeom prst="rect">
            <a:avLst/>
          </a:prstGeom>
          <a:noFill/>
          <a:ln>
            <a:noFill/>
          </a:ln>
        </p:spPr>
        <p:txBody>
          <a:bodyPr spcFirstLastPara="1" wrap="square" lIns="91425" tIns="45700" rIns="91425" bIns="45700" anchor="ctr" anchorCtr="0">
            <a:noAutofit/>
          </a:bodyPr>
          <a:lstStyle/>
          <a:p>
            <a:pPr marL="171450" marR="0" lvl="0" indent="-171450" algn="l" rtl="0">
              <a:lnSpc>
                <a:spcPct val="100000"/>
              </a:lnSpc>
              <a:spcBef>
                <a:spcPts val="0"/>
              </a:spcBef>
              <a:spcAft>
                <a:spcPts val="0"/>
              </a:spcAft>
              <a:buClr>
                <a:schemeClr val="dk1"/>
              </a:buClr>
              <a:buSzPts val="800"/>
              <a:buFont typeface="Arial"/>
              <a:buChar char="•"/>
            </a:pPr>
            <a:r>
              <a:rPr lang="en-GB" sz="800" b="1" i="0" u="none" strike="noStrike" cap="none">
                <a:solidFill>
                  <a:schemeClr val="dk1"/>
                </a:solidFill>
                <a:latin typeface="Arial"/>
                <a:ea typeface="Arial"/>
                <a:cs typeface="Arial"/>
                <a:sym typeface="Arial"/>
              </a:rPr>
              <a:t>Detailed Weather Forecasting:</a:t>
            </a:r>
            <a:r>
              <a:rPr lang="en-GB" sz="800" b="0" i="0" u="none" strike="noStrike" cap="none">
                <a:solidFill>
                  <a:schemeClr val="dk1"/>
                </a:solidFill>
                <a:latin typeface="Arial"/>
                <a:ea typeface="Arial"/>
                <a:cs typeface="Arial"/>
                <a:sym typeface="Arial"/>
              </a:rPr>
              <a:t> The homepage features comprehensive weather analysis, including an hourly graph plotting humidity and temperature, alongside a 7-day future forecast detailing Max/Min temperatures and UV index.</a:t>
            </a:r>
            <a:endParaRPr sz="800" b="0" i="0" u="none" strike="noStrike" cap="none">
              <a:solidFill>
                <a:schemeClr val="dk1"/>
              </a:solidFill>
              <a:latin typeface="Arial"/>
              <a:ea typeface="Arial"/>
              <a:cs typeface="Arial"/>
              <a:sym typeface="Arial"/>
            </a:endParaRPr>
          </a:p>
          <a:p>
            <a:pPr marL="171450" marR="0" lvl="0" indent="-12065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800"/>
              <a:buFont typeface="Arial"/>
              <a:buChar char="•"/>
            </a:pPr>
            <a:r>
              <a:rPr lang="en-GB" sz="800" b="1" i="0" u="none" strike="noStrike" cap="none">
                <a:solidFill>
                  <a:schemeClr val="dk1"/>
                </a:solidFill>
                <a:latin typeface="Arial"/>
                <a:ea typeface="Arial"/>
                <a:cs typeface="Arial"/>
                <a:sym typeface="Arial"/>
              </a:rPr>
              <a:t>Current Status Overview:</a:t>
            </a:r>
            <a:r>
              <a:rPr lang="en-GB" sz="800" b="0" i="0" u="none" strike="noStrike" cap="none">
                <a:solidFill>
                  <a:schemeClr val="dk1"/>
                </a:solidFill>
                <a:latin typeface="Arial"/>
                <a:ea typeface="Arial"/>
                <a:cs typeface="Arial"/>
                <a:sym typeface="Arial"/>
              </a:rPr>
              <a:t> The "Current Status" section provides a holistic overview of New York City, displaying live weather conditions, current air quality (AQI), and key demographics like population and birth rate.</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a:p>
            <a:pPr marL="171450" marR="0" lvl="0" indent="-12065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800"/>
              <a:buFont typeface="Arial"/>
              <a:buChar char="•"/>
            </a:pPr>
            <a:r>
              <a:rPr lang="en-GB" sz="800" b="1" i="0" u="none" strike="noStrike" cap="none">
                <a:solidFill>
                  <a:schemeClr val="dk1"/>
                </a:solidFill>
                <a:latin typeface="Arial"/>
                <a:ea typeface="Arial"/>
                <a:cs typeface="Arial"/>
                <a:sym typeface="Arial"/>
              </a:rPr>
              <a:t>Location and News Integration:</a:t>
            </a:r>
            <a:r>
              <a:rPr lang="en-GB" sz="800" b="0" i="0" u="none" strike="noStrike" cap="none">
                <a:solidFill>
                  <a:schemeClr val="dk1"/>
                </a:solidFill>
                <a:latin typeface="Arial"/>
                <a:ea typeface="Arial"/>
                <a:cs typeface="Arial"/>
                <a:sym typeface="Arial"/>
              </a:rPr>
              <a:t> Users can view the city's location via an embedded map displaying current and maximum daily temperatures, followed by a dynamic section for the "Latest Headlines" news feed.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pic>
        <p:nvPicPr>
          <p:cNvPr id="138" name="Google Shape;138;p29" title="YS.IS.s2.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39" name="Google Shape;139;p29"/>
          <p:cNvSpPr txBox="1"/>
          <p:nvPr/>
        </p:nvSpPr>
        <p:spPr>
          <a:xfrm>
            <a:off x="196457" y="738055"/>
            <a:ext cx="8751086" cy="6260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400" b="1" i="0" u="none" strike="noStrike" cap="none">
                <a:solidFill>
                  <a:srgbClr val="000000"/>
                </a:solidFill>
                <a:latin typeface="Noto Sans JP"/>
                <a:ea typeface="Noto Sans JP"/>
                <a:cs typeface="Noto Sans JP"/>
                <a:sym typeface="Noto Sans JP"/>
              </a:rPr>
              <a:t>Solution Module </a:t>
            </a:r>
            <a:r>
              <a:rPr lang="en-GB" sz="1600" b="0" i="0" u="none" strike="noStrike" cap="none">
                <a:solidFill>
                  <a:srgbClr val="000000"/>
                </a:solidFill>
                <a:latin typeface="Noto Sans JP"/>
                <a:ea typeface="Noto Sans JP"/>
                <a:cs typeface="Noto Sans JP"/>
                <a:sym typeface="Noto Sans JP"/>
              </a:rPr>
              <a:t>–</a:t>
            </a:r>
            <a:r>
              <a:rPr lang="en-GB" sz="1600" b="1" i="0" u="none" strike="noStrike" cap="none">
                <a:solidFill>
                  <a:srgbClr val="000000"/>
                </a:solidFill>
                <a:latin typeface="Noto Sans JP"/>
                <a:ea typeface="Noto Sans JP"/>
                <a:cs typeface="Noto Sans JP"/>
                <a:sym typeface="Noto Sans JP"/>
              </a:rPr>
              <a:t> NYC Assistant Chatbot</a:t>
            </a:r>
            <a:endParaRPr/>
          </a:p>
          <a:p>
            <a:pPr marL="0" marR="0" lvl="0" indent="0" algn="l" rtl="0">
              <a:lnSpc>
                <a:spcPct val="100000"/>
              </a:lnSpc>
              <a:spcBef>
                <a:spcPts val="0"/>
              </a:spcBef>
              <a:spcAft>
                <a:spcPts val="0"/>
              </a:spcAft>
              <a:buNone/>
            </a:pPr>
            <a:r>
              <a:rPr lang="en-GB" sz="800" b="1" i="0" u="sng" strike="noStrike" cap="none">
                <a:solidFill>
                  <a:schemeClr val="hlink"/>
                </a:solidFill>
                <a:latin typeface="Noto Sans JP"/>
                <a:ea typeface="Noto Sans JP"/>
                <a:cs typeface="Noto Sans JP"/>
                <a:sym typeface="Noto Sans JP"/>
                <a:hlinkClick r:id="rId4"/>
              </a:rPr>
              <a:t>https://nyc-360-558345184877.europe-west1.run.app/AI_Assistant</a:t>
            </a:r>
            <a:r>
              <a:rPr lang="en-GB" sz="800" b="1" i="0" u="none" strike="noStrike" cap="none">
                <a:solidFill>
                  <a:srgbClr val="000000"/>
                </a:solidFill>
                <a:latin typeface="Noto Sans JP"/>
                <a:ea typeface="Noto Sans JP"/>
                <a:cs typeface="Noto Sans JP"/>
                <a:sym typeface="Noto Sans JP"/>
              </a:rPr>
              <a:t> </a:t>
            </a:r>
            <a:endParaRPr/>
          </a:p>
        </p:txBody>
      </p:sp>
      <p:sp>
        <p:nvSpPr>
          <p:cNvPr id="140" name="Google Shape;140;p29"/>
          <p:cNvSpPr/>
          <p:nvPr/>
        </p:nvSpPr>
        <p:spPr>
          <a:xfrm>
            <a:off x="6678118" y="1852086"/>
            <a:ext cx="2278023" cy="2431435"/>
          </a:xfrm>
          <a:prstGeom prst="rect">
            <a:avLst/>
          </a:prstGeom>
          <a:noFill/>
          <a:ln>
            <a:noFill/>
          </a:ln>
        </p:spPr>
        <p:txBody>
          <a:bodyPr spcFirstLastPara="1" wrap="square" lIns="91425" tIns="45700" rIns="91425" bIns="45700" anchor="ctr" anchorCtr="0">
            <a:noAutofit/>
          </a:bodyPr>
          <a:lstStyle/>
          <a:p>
            <a:pPr marL="171450" marR="0" lvl="0" indent="-171450" algn="l" rtl="0">
              <a:lnSpc>
                <a:spcPct val="100000"/>
              </a:lnSpc>
              <a:spcBef>
                <a:spcPts val="0"/>
              </a:spcBef>
              <a:spcAft>
                <a:spcPts val="0"/>
              </a:spcAft>
              <a:buClr>
                <a:schemeClr val="dk1"/>
              </a:buClr>
              <a:buSzPts val="800"/>
              <a:buFont typeface="Arial"/>
              <a:buChar char="•"/>
            </a:pPr>
            <a:r>
              <a:rPr lang="en-GB" sz="800" b="1" i="0" u="none" strike="noStrike" cap="none">
                <a:solidFill>
                  <a:schemeClr val="dk1"/>
                </a:solidFill>
                <a:latin typeface="Arial"/>
                <a:ea typeface="Arial"/>
                <a:cs typeface="Arial"/>
                <a:sym typeface="Arial"/>
              </a:rPr>
              <a:t>Comprehensive NYC Companion: </a:t>
            </a:r>
            <a:r>
              <a:rPr lang="en-GB" sz="800" b="0" i="0" u="none" strike="noStrike" cap="none">
                <a:solidFill>
                  <a:schemeClr val="dk1"/>
                </a:solidFill>
                <a:latin typeface="Arial"/>
                <a:ea typeface="Arial"/>
                <a:cs typeface="Arial"/>
                <a:sym typeface="Arial"/>
              </a:rPr>
              <a:t>Positioned as an "intelligent companion," the NYC 360 AI Assistant is ready to answer virtually any user query about navigating, living, or finding information within the five boroughs.</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800"/>
              <a:buFont typeface="Arial"/>
              <a:buChar char="•"/>
            </a:pPr>
            <a:r>
              <a:rPr lang="en-GB" sz="800" b="1" i="0" u="none" strike="noStrike" cap="none">
                <a:solidFill>
                  <a:schemeClr val="dk1"/>
                </a:solidFill>
                <a:latin typeface="Arial"/>
                <a:ea typeface="Arial"/>
                <a:cs typeface="Arial"/>
                <a:sym typeface="Arial"/>
              </a:rPr>
              <a:t>Modular Functionality</a:t>
            </a:r>
            <a:r>
              <a:rPr lang="en-GB" sz="800" b="0" i="0" u="none" strike="noStrike" cap="none">
                <a:solidFill>
                  <a:schemeClr val="dk1"/>
                </a:solidFill>
                <a:latin typeface="Arial"/>
                <a:ea typeface="Arial"/>
                <a:cs typeface="Arial"/>
                <a:sym typeface="Arial"/>
              </a:rPr>
              <a:t>: While offering broad knowledge, the assistant organizes its data into five core modules: Weather, Traffic, City Info, Safety, and Navigation, providing specialized, real-time insights.</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800"/>
              <a:buFont typeface="Arial"/>
              <a:buChar char="•"/>
            </a:pPr>
            <a:r>
              <a:rPr lang="en-GB" sz="800" b="1" i="0" u="none" strike="noStrike" cap="none">
                <a:solidFill>
                  <a:schemeClr val="dk1"/>
                </a:solidFill>
                <a:latin typeface="Arial"/>
                <a:ea typeface="Arial"/>
                <a:cs typeface="Arial"/>
                <a:sym typeface="Arial"/>
              </a:rPr>
              <a:t>Advanced AI Backbone: </a:t>
            </a:r>
            <a:r>
              <a:rPr lang="en-GB" sz="800" b="0" i="0" u="none" strike="noStrike" cap="none">
                <a:solidFill>
                  <a:schemeClr val="dk1"/>
                </a:solidFill>
                <a:latin typeface="Arial"/>
                <a:ea typeface="Arial"/>
                <a:cs typeface="Arial"/>
                <a:sym typeface="Arial"/>
              </a:rPr>
              <a:t>The system is powered by Google Gemini AI and leverages Snowflake Cortex Agents, ensuring sophisticated processing and delivery of accurate, highly relevant, NYC-specific responses.</a:t>
            </a:r>
            <a:endParaRPr/>
          </a:p>
        </p:txBody>
      </p:sp>
      <p:pic>
        <p:nvPicPr>
          <p:cNvPr id="141" name="Google Shape;141;p29"/>
          <p:cNvPicPr preferRelativeResize="0"/>
          <p:nvPr/>
        </p:nvPicPr>
        <p:blipFill rotWithShape="1">
          <a:blip r:embed="rId5">
            <a:alphaModFix/>
          </a:blip>
          <a:srcRect/>
          <a:stretch/>
        </p:blipFill>
        <p:spPr>
          <a:xfrm>
            <a:off x="187858" y="1251679"/>
            <a:ext cx="6227931" cy="380813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45"/>
        <p:cNvGrpSpPr/>
        <p:nvPr/>
      </p:nvGrpSpPr>
      <p:grpSpPr>
        <a:xfrm>
          <a:off x="0" y="0"/>
          <a:ext cx="0" cy="0"/>
          <a:chOff x="0" y="0"/>
          <a:chExt cx="0" cy="0"/>
        </a:xfrm>
      </p:grpSpPr>
      <p:pic>
        <p:nvPicPr>
          <p:cNvPr id="146" name="Google Shape;146;p30" title="YS.IS.s2.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47" name="Google Shape;147;p30"/>
          <p:cNvSpPr txBox="1"/>
          <p:nvPr/>
        </p:nvSpPr>
        <p:spPr>
          <a:xfrm>
            <a:off x="196457" y="738055"/>
            <a:ext cx="8751086" cy="6260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400" b="1" i="0" u="none" strike="noStrike" cap="none">
                <a:solidFill>
                  <a:srgbClr val="000000"/>
                </a:solidFill>
                <a:latin typeface="Noto Sans JP"/>
                <a:ea typeface="Noto Sans JP"/>
                <a:cs typeface="Noto Sans JP"/>
                <a:sym typeface="Noto Sans JP"/>
              </a:rPr>
              <a:t>Solution Module </a:t>
            </a:r>
            <a:r>
              <a:rPr lang="en-GB" sz="1600" b="0" i="0" u="none" strike="noStrike" cap="none">
                <a:solidFill>
                  <a:srgbClr val="000000"/>
                </a:solidFill>
                <a:latin typeface="Noto Sans JP"/>
                <a:ea typeface="Noto Sans JP"/>
                <a:cs typeface="Noto Sans JP"/>
                <a:sym typeface="Noto Sans JP"/>
              </a:rPr>
              <a:t>–</a:t>
            </a:r>
            <a:r>
              <a:rPr lang="en-GB" sz="1600" b="1" i="0" u="none" strike="noStrike" cap="none">
                <a:solidFill>
                  <a:srgbClr val="000000"/>
                </a:solidFill>
                <a:latin typeface="Noto Sans JP"/>
                <a:ea typeface="Noto Sans JP"/>
                <a:cs typeface="Noto Sans JP"/>
                <a:sym typeface="Noto Sans JP"/>
              </a:rPr>
              <a:t> Smart Waste Management System</a:t>
            </a:r>
            <a:endParaRPr sz="900" b="1" i="0" u="none" strike="noStrike" cap="none">
              <a:solidFill>
                <a:srgbClr val="000000"/>
              </a:solidFill>
              <a:latin typeface="Noto Sans JP"/>
              <a:ea typeface="Noto Sans JP"/>
              <a:cs typeface="Noto Sans JP"/>
              <a:sym typeface="Noto Sans JP"/>
            </a:endParaRPr>
          </a:p>
          <a:p>
            <a:pPr marL="0" marR="0" lvl="0" indent="0" algn="l" rtl="0">
              <a:lnSpc>
                <a:spcPct val="100000"/>
              </a:lnSpc>
              <a:spcBef>
                <a:spcPts val="0"/>
              </a:spcBef>
              <a:spcAft>
                <a:spcPts val="0"/>
              </a:spcAft>
              <a:buNone/>
            </a:pPr>
            <a:r>
              <a:rPr lang="en-GB" sz="900" b="1" i="0" u="sng" strike="noStrike" cap="none">
                <a:solidFill>
                  <a:schemeClr val="hlink"/>
                </a:solidFill>
                <a:latin typeface="Noto Sans JP"/>
                <a:ea typeface="Noto Sans JP"/>
                <a:cs typeface="Noto Sans JP"/>
                <a:sym typeface="Noto Sans JP"/>
                <a:hlinkClick r:id="rId4"/>
              </a:rPr>
              <a:t>https://nyc-360-558345184877.europe-west1.run.app/BinSync</a:t>
            </a:r>
            <a:r>
              <a:rPr lang="en-GB" sz="900" b="1" i="0" u="none" strike="noStrike" cap="none">
                <a:solidFill>
                  <a:srgbClr val="000000"/>
                </a:solidFill>
                <a:latin typeface="Noto Sans JP"/>
                <a:ea typeface="Noto Sans JP"/>
                <a:cs typeface="Noto Sans JP"/>
                <a:sym typeface="Noto Sans JP"/>
              </a:rPr>
              <a:t> </a:t>
            </a:r>
            <a:endParaRPr/>
          </a:p>
        </p:txBody>
      </p:sp>
      <p:sp>
        <p:nvSpPr>
          <p:cNvPr id="148" name="Google Shape;148;p30"/>
          <p:cNvSpPr/>
          <p:nvPr/>
        </p:nvSpPr>
        <p:spPr>
          <a:xfrm>
            <a:off x="6678118" y="1790531"/>
            <a:ext cx="2278023" cy="2554545"/>
          </a:xfrm>
          <a:prstGeom prst="rect">
            <a:avLst/>
          </a:prstGeom>
          <a:noFill/>
          <a:ln>
            <a:noFill/>
          </a:ln>
        </p:spPr>
        <p:txBody>
          <a:bodyPr spcFirstLastPara="1" wrap="square" lIns="91425" tIns="45700" rIns="91425" bIns="45700" anchor="ctr" anchorCtr="0">
            <a:noAutofit/>
          </a:bodyPr>
          <a:lstStyle/>
          <a:p>
            <a:pPr marL="171450" marR="0" lvl="0" indent="-171450" algn="l" rtl="0">
              <a:lnSpc>
                <a:spcPct val="100000"/>
              </a:lnSpc>
              <a:spcBef>
                <a:spcPts val="0"/>
              </a:spcBef>
              <a:spcAft>
                <a:spcPts val="0"/>
              </a:spcAft>
              <a:buClr>
                <a:schemeClr val="dk1"/>
              </a:buClr>
              <a:buSzPts val="800"/>
              <a:buFont typeface="Arial"/>
              <a:buChar char="•"/>
            </a:pPr>
            <a:r>
              <a:rPr lang="en-GB" sz="800" b="1" i="0" u="none" strike="noStrike" cap="none">
                <a:solidFill>
                  <a:schemeClr val="dk1"/>
                </a:solidFill>
                <a:latin typeface="Arial"/>
                <a:ea typeface="Arial"/>
                <a:cs typeface="Arial"/>
                <a:sym typeface="Arial"/>
              </a:rPr>
              <a:t>Performance Metrics: </a:t>
            </a:r>
            <a:r>
              <a:rPr lang="en-GB" sz="800" b="0" i="0" u="none" strike="noStrike" cap="none">
                <a:solidFill>
                  <a:schemeClr val="dk1"/>
                </a:solidFill>
                <a:latin typeface="Arial"/>
                <a:ea typeface="Arial"/>
                <a:cs typeface="Arial"/>
                <a:sym typeface="Arial"/>
              </a:rPr>
              <a:t>The dashboard provides real-time KPIs for waste generation and recycling performance, showing metrics like total waste collected, total recycled waste, and the current 19.50% diversion rate.</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800"/>
              <a:buFont typeface="Arial"/>
              <a:buChar char="•"/>
            </a:pPr>
            <a:r>
              <a:rPr lang="en-GB" sz="800" b="1" i="0" u="none" strike="noStrike" cap="none">
                <a:solidFill>
                  <a:schemeClr val="dk1"/>
                </a:solidFill>
                <a:latin typeface="Arial"/>
                <a:ea typeface="Arial"/>
                <a:cs typeface="Arial"/>
                <a:sym typeface="Arial"/>
              </a:rPr>
              <a:t>Location Mapping and Data: </a:t>
            </a:r>
            <a:r>
              <a:rPr lang="en-GB" sz="800" b="0" i="0" u="none" strike="noStrike" cap="none">
                <a:solidFill>
                  <a:schemeClr val="dk1"/>
                </a:solidFill>
                <a:latin typeface="Arial"/>
                <a:ea typeface="Arial"/>
                <a:cs typeface="Arial"/>
                <a:sym typeface="Arial"/>
              </a:rPr>
              <a:t>A geographical map visualizes the real-time locations of collection bins across the city. Detailed raw data lists specific bin names, boroughs, types (like electronics drop-off), and coordinates.</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800"/>
              <a:buFont typeface="Arial"/>
              <a:buChar char="•"/>
            </a:pPr>
            <a:r>
              <a:rPr lang="en-GB" sz="800" b="1" i="0" u="none" strike="noStrike" cap="none">
                <a:solidFill>
                  <a:schemeClr val="dk1"/>
                </a:solidFill>
                <a:latin typeface="Arial"/>
                <a:ea typeface="Arial"/>
                <a:cs typeface="Arial"/>
                <a:sym typeface="Arial"/>
              </a:rPr>
              <a:t>Historical Trend Analysis</a:t>
            </a:r>
            <a:r>
              <a:rPr lang="en-GB" sz="800" b="0" i="0" u="none" strike="noStrike" cap="none">
                <a:solidFill>
                  <a:schemeClr val="dk1"/>
                </a:solidFill>
                <a:latin typeface="Arial"/>
                <a:ea typeface="Arial"/>
                <a:cs typeface="Arial"/>
                <a:sym typeface="Arial"/>
              </a:rPr>
              <a:t>: The dashboard tracks 12-month trends, visualizing the historical performance of total waste versus recycled waste. Key highlights summarize current and rolling average waste diversion rates.</a:t>
            </a:r>
            <a:endParaRPr/>
          </a:p>
        </p:txBody>
      </p:sp>
      <p:pic>
        <p:nvPicPr>
          <p:cNvPr id="149" name="Google Shape;149;p30"/>
          <p:cNvPicPr preferRelativeResize="0"/>
          <p:nvPr/>
        </p:nvPicPr>
        <p:blipFill rotWithShape="1">
          <a:blip r:embed="rId5">
            <a:alphaModFix/>
          </a:blip>
          <a:srcRect/>
          <a:stretch/>
        </p:blipFill>
        <p:spPr>
          <a:xfrm>
            <a:off x="196457" y="1526260"/>
            <a:ext cx="6240446" cy="33605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53"/>
        <p:cNvGrpSpPr/>
        <p:nvPr/>
      </p:nvGrpSpPr>
      <p:grpSpPr>
        <a:xfrm>
          <a:off x="0" y="0"/>
          <a:ext cx="0" cy="0"/>
          <a:chOff x="0" y="0"/>
          <a:chExt cx="0" cy="0"/>
        </a:xfrm>
      </p:grpSpPr>
      <p:pic>
        <p:nvPicPr>
          <p:cNvPr id="154" name="Google Shape;154;p31" title="YS.IS.s2.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55" name="Google Shape;155;p31"/>
          <p:cNvSpPr txBox="1"/>
          <p:nvPr/>
        </p:nvSpPr>
        <p:spPr>
          <a:xfrm>
            <a:off x="196457" y="738055"/>
            <a:ext cx="8751086" cy="6260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400" b="1" i="0" u="none" strike="noStrike" cap="none">
                <a:solidFill>
                  <a:srgbClr val="000000"/>
                </a:solidFill>
                <a:latin typeface="Noto Sans JP"/>
                <a:ea typeface="Noto Sans JP"/>
                <a:cs typeface="Noto Sans JP"/>
                <a:sym typeface="Noto Sans JP"/>
              </a:rPr>
              <a:t>Solution Module </a:t>
            </a:r>
            <a:r>
              <a:rPr lang="en-GB" sz="1600" b="0" i="0" u="none" strike="noStrike" cap="none">
                <a:solidFill>
                  <a:srgbClr val="000000"/>
                </a:solidFill>
                <a:latin typeface="Noto Sans JP"/>
                <a:ea typeface="Noto Sans JP"/>
                <a:cs typeface="Noto Sans JP"/>
                <a:sym typeface="Noto Sans JP"/>
              </a:rPr>
              <a:t>–</a:t>
            </a:r>
            <a:r>
              <a:rPr lang="en-GB" sz="1600" b="1" i="0" u="none" strike="noStrike" cap="none">
                <a:solidFill>
                  <a:srgbClr val="000000"/>
                </a:solidFill>
                <a:latin typeface="Noto Sans JP"/>
                <a:ea typeface="Noto Sans JP"/>
                <a:cs typeface="Noto Sans JP"/>
                <a:sym typeface="Noto Sans JP"/>
              </a:rPr>
              <a:t> Urban SoS and City Guard Service</a:t>
            </a:r>
            <a:endParaRPr sz="900" b="1" i="0" u="none" strike="noStrike" cap="none">
              <a:solidFill>
                <a:srgbClr val="000000"/>
              </a:solidFill>
              <a:latin typeface="Noto Sans JP"/>
              <a:ea typeface="Noto Sans JP"/>
              <a:cs typeface="Noto Sans JP"/>
              <a:sym typeface="Noto Sans JP"/>
            </a:endParaRPr>
          </a:p>
          <a:p>
            <a:pPr marL="0" marR="0" lvl="0" indent="0" algn="l" rtl="0">
              <a:lnSpc>
                <a:spcPct val="100000"/>
              </a:lnSpc>
              <a:spcBef>
                <a:spcPts val="0"/>
              </a:spcBef>
              <a:spcAft>
                <a:spcPts val="0"/>
              </a:spcAft>
              <a:buNone/>
            </a:pPr>
            <a:r>
              <a:rPr lang="en-GB" sz="900" b="1" i="0" u="sng" strike="noStrike" cap="none">
                <a:solidFill>
                  <a:schemeClr val="hlink"/>
                </a:solidFill>
                <a:latin typeface="Noto Sans JP"/>
                <a:ea typeface="Noto Sans JP"/>
                <a:cs typeface="Noto Sans JP"/>
                <a:sym typeface="Noto Sans JP"/>
                <a:hlinkClick r:id="rId4"/>
              </a:rPr>
              <a:t>https://nyc-360-558345184877.europe-west1.run.app/CityGuard_&amp;_UrbanSOS</a:t>
            </a:r>
            <a:r>
              <a:rPr lang="en-GB" sz="900" b="1" i="0" u="none" strike="noStrike" cap="none">
                <a:solidFill>
                  <a:srgbClr val="000000"/>
                </a:solidFill>
                <a:latin typeface="Noto Sans JP"/>
                <a:ea typeface="Noto Sans JP"/>
                <a:cs typeface="Noto Sans JP"/>
                <a:sym typeface="Noto Sans JP"/>
              </a:rPr>
              <a:t> </a:t>
            </a:r>
            <a:endParaRPr/>
          </a:p>
        </p:txBody>
      </p:sp>
      <p:sp>
        <p:nvSpPr>
          <p:cNvPr id="156" name="Google Shape;156;p31"/>
          <p:cNvSpPr/>
          <p:nvPr/>
        </p:nvSpPr>
        <p:spPr>
          <a:xfrm>
            <a:off x="6768059" y="1514249"/>
            <a:ext cx="2286000" cy="2554545"/>
          </a:xfrm>
          <a:prstGeom prst="rect">
            <a:avLst/>
          </a:prstGeom>
          <a:noFill/>
          <a:ln>
            <a:noFill/>
          </a:ln>
        </p:spPr>
        <p:txBody>
          <a:bodyPr spcFirstLastPara="1" wrap="square" lIns="91425" tIns="45700" rIns="91425" bIns="45700" anchor="ctr" anchorCtr="0">
            <a:noAutofit/>
          </a:bodyPr>
          <a:lstStyle/>
          <a:p>
            <a:pPr marL="171450" marR="0" lvl="0" indent="-171450" algn="l" rtl="0">
              <a:lnSpc>
                <a:spcPct val="100000"/>
              </a:lnSpc>
              <a:spcBef>
                <a:spcPts val="0"/>
              </a:spcBef>
              <a:spcAft>
                <a:spcPts val="0"/>
              </a:spcAft>
              <a:buClr>
                <a:schemeClr val="dk1"/>
              </a:buClr>
              <a:buSzPts val="800"/>
              <a:buFont typeface="Arial"/>
              <a:buChar char="•"/>
            </a:pPr>
            <a:r>
              <a:rPr lang="en-GB" sz="800" b="1" i="0" u="none" strike="noStrike" cap="none">
                <a:solidFill>
                  <a:schemeClr val="dk1"/>
                </a:solidFill>
                <a:latin typeface="Arial"/>
                <a:ea typeface="Arial"/>
                <a:cs typeface="Arial"/>
                <a:sym typeface="Arial"/>
              </a:rPr>
              <a:t>NYPD Dispatch Analytics</a:t>
            </a:r>
            <a:r>
              <a:rPr lang="en-GB" sz="800" b="0" i="0" u="none" strike="noStrike" cap="none">
                <a:solidFill>
                  <a:schemeClr val="dk1"/>
                </a:solidFill>
                <a:latin typeface="Arial"/>
                <a:ea typeface="Arial"/>
                <a:cs typeface="Arial"/>
                <a:sym typeface="Arial"/>
              </a:rPr>
              <a:t>: This section visualizes over 3.4 million service calls, categorizing them by critical/non-critical status, type (e.g., Serious), and distribution across all boroughs.</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800"/>
              <a:buFont typeface="Arial"/>
              <a:buChar char="•"/>
            </a:pPr>
            <a:r>
              <a:rPr lang="en-GB" sz="800" b="1" i="0" u="none" strike="noStrike" cap="none">
                <a:solidFill>
                  <a:schemeClr val="dk1"/>
                </a:solidFill>
                <a:latin typeface="Arial"/>
                <a:ea typeface="Arial"/>
                <a:cs typeface="Arial"/>
                <a:sym typeface="Arial"/>
              </a:rPr>
              <a:t>Force &amp; Incident Dashboard: </a:t>
            </a:r>
            <a:r>
              <a:rPr lang="en-GB" sz="800" b="0" i="0" u="none" strike="noStrike" cap="none">
                <a:solidFill>
                  <a:schemeClr val="dk1"/>
                </a:solidFill>
                <a:latin typeface="Arial"/>
                <a:ea typeface="Arial"/>
                <a:cs typeface="Arial"/>
                <a:sym typeface="Arial"/>
              </a:rPr>
              <a:t>Tracks NYPD use of force incidents, showing trends over time, type of force used, and demographics of those involved, along with police member rank distribution.</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800"/>
              <a:buFont typeface="Arial"/>
              <a:buChar char="•"/>
            </a:pPr>
            <a:r>
              <a:rPr lang="en-GB" sz="800" b="1" i="0" u="none" strike="noStrike" cap="none">
                <a:solidFill>
                  <a:schemeClr val="dk1"/>
                </a:solidFill>
                <a:latin typeface="Arial"/>
                <a:ea typeface="Arial"/>
                <a:cs typeface="Arial"/>
                <a:sym typeface="Arial"/>
              </a:rPr>
              <a:t>CompStat &amp; Emergency Contacts: </a:t>
            </a:r>
            <a:r>
              <a:rPr lang="en-GB" sz="800" b="0" i="0" u="none" strike="noStrike" cap="none">
                <a:solidFill>
                  <a:schemeClr val="dk1"/>
                </a:solidFill>
                <a:latin typeface="Arial"/>
                <a:ea typeface="Arial"/>
                <a:cs typeface="Arial"/>
                <a:sym typeface="Arial"/>
              </a:rPr>
              <a:t>Provides a CompStat Book with crime statistics (like murder, robbery) and period-over-period changes, alongside a critical list of city-wide emergency and non-emergency contacts.</a:t>
            </a:r>
            <a:endParaRPr/>
          </a:p>
        </p:txBody>
      </p:sp>
      <p:pic>
        <p:nvPicPr>
          <p:cNvPr id="157" name="Google Shape;157;p31"/>
          <p:cNvPicPr preferRelativeResize="0"/>
          <p:nvPr/>
        </p:nvPicPr>
        <p:blipFill rotWithShape="1">
          <a:blip r:embed="rId5">
            <a:alphaModFix/>
          </a:blip>
          <a:srcRect/>
          <a:stretch/>
        </p:blipFill>
        <p:spPr>
          <a:xfrm>
            <a:off x="89941" y="1364105"/>
            <a:ext cx="6588177" cy="33631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pic>
        <p:nvPicPr>
          <p:cNvPr id="162" name="Google Shape;162;p32" title="YS.IS.s2.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63" name="Google Shape;163;p32"/>
          <p:cNvSpPr txBox="1"/>
          <p:nvPr/>
        </p:nvSpPr>
        <p:spPr>
          <a:xfrm>
            <a:off x="196457" y="738055"/>
            <a:ext cx="8751086" cy="6260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400" b="1" i="0" u="none" strike="noStrike" cap="none">
                <a:solidFill>
                  <a:srgbClr val="000000"/>
                </a:solidFill>
                <a:latin typeface="Noto Sans JP"/>
                <a:ea typeface="Noto Sans JP"/>
                <a:cs typeface="Noto Sans JP"/>
                <a:sym typeface="Noto Sans JP"/>
              </a:rPr>
              <a:t>Solution Modules </a:t>
            </a:r>
            <a:r>
              <a:rPr lang="en-GB" sz="1600" b="0" i="0" u="none" strike="noStrike" cap="none">
                <a:solidFill>
                  <a:srgbClr val="000000"/>
                </a:solidFill>
                <a:latin typeface="Noto Sans JP"/>
                <a:ea typeface="Noto Sans JP"/>
                <a:cs typeface="Noto Sans JP"/>
                <a:sym typeface="Noto Sans JP"/>
              </a:rPr>
              <a:t>–</a:t>
            </a:r>
            <a:r>
              <a:rPr lang="en-GB" sz="1600" b="1" i="0" u="none" strike="noStrike" cap="none">
                <a:solidFill>
                  <a:srgbClr val="000000"/>
                </a:solidFill>
                <a:latin typeface="Noto Sans JP"/>
                <a:ea typeface="Noto Sans JP"/>
                <a:cs typeface="Noto Sans JP"/>
                <a:sym typeface="Noto Sans JP"/>
              </a:rPr>
              <a:t> Resilient Cities Dashboard</a:t>
            </a:r>
            <a:endParaRPr sz="900" b="1" i="0" u="none" strike="noStrike" cap="none">
              <a:solidFill>
                <a:srgbClr val="000000"/>
              </a:solidFill>
              <a:latin typeface="Noto Sans JP"/>
              <a:ea typeface="Noto Sans JP"/>
              <a:cs typeface="Noto Sans JP"/>
              <a:sym typeface="Noto Sans JP"/>
            </a:endParaRPr>
          </a:p>
          <a:p>
            <a:pPr marL="0" marR="0" lvl="0" indent="0" algn="l" rtl="0">
              <a:lnSpc>
                <a:spcPct val="100000"/>
              </a:lnSpc>
              <a:spcBef>
                <a:spcPts val="0"/>
              </a:spcBef>
              <a:spcAft>
                <a:spcPts val="0"/>
              </a:spcAft>
              <a:buNone/>
            </a:pPr>
            <a:r>
              <a:rPr lang="en-GB" sz="900" b="1" i="0" u="sng" strike="noStrike" cap="none">
                <a:solidFill>
                  <a:schemeClr val="hlink"/>
                </a:solidFill>
                <a:latin typeface="Noto Sans JP"/>
                <a:ea typeface="Noto Sans JP"/>
                <a:cs typeface="Noto Sans JP"/>
                <a:sym typeface="Noto Sans JP"/>
                <a:hlinkClick r:id="rId4"/>
              </a:rPr>
              <a:t>https://nyc-360-558345184877.europe-west1.run.app/ResilientCities</a:t>
            </a:r>
            <a:r>
              <a:rPr lang="en-GB" sz="900" b="1" i="0" u="none" strike="noStrike" cap="none">
                <a:solidFill>
                  <a:srgbClr val="000000"/>
                </a:solidFill>
                <a:latin typeface="Noto Sans JP"/>
                <a:ea typeface="Noto Sans JP"/>
                <a:cs typeface="Noto Sans JP"/>
                <a:sym typeface="Noto Sans JP"/>
              </a:rPr>
              <a:t>  </a:t>
            </a:r>
            <a:endParaRPr/>
          </a:p>
        </p:txBody>
      </p:sp>
      <p:sp>
        <p:nvSpPr>
          <p:cNvPr id="164" name="Google Shape;164;p32"/>
          <p:cNvSpPr/>
          <p:nvPr/>
        </p:nvSpPr>
        <p:spPr>
          <a:xfrm>
            <a:off x="6678118" y="1975197"/>
            <a:ext cx="2278023" cy="2185214"/>
          </a:xfrm>
          <a:prstGeom prst="rect">
            <a:avLst/>
          </a:prstGeom>
          <a:noFill/>
          <a:ln>
            <a:noFill/>
          </a:ln>
        </p:spPr>
        <p:txBody>
          <a:bodyPr spcFirstLastPara="1" wrap="square" lIns="91425" tIns="45700" rIns="91425" bIns="45700" anchor="ctr" anchorCtr="0">
            <a:noAutofit/>
          </a:bodyPr>
          <a:lstStyle/>
          <a:p>
            <a:pPr marL="171450" marR="0" lvl="0" indent="-171450" algn="l" rtl="0">
              <a:lnSpc>
                <a:spcPct val="100000"/>
              </a:lnSpc>
              <a:spcBef>
                <a:spcPts val="0"/>
              </a:spcBef>
              <a:spcAft>
                <a:spcPts val="0"/>
              </a:spcAft>
              <a:buClr>
                <a:schemeClr val="dk1"/>
              </a:buClr>
              <a:buSzPts val="800"/>
              <a:buFont typeface="Arial"/>
              <a:buChar char="•"/>
            </a:pPr>
            <a:r>
              <a:rPr lang="en-GB" sz="800" b="1" i="0" u="none" strike="noStrike" cap="none">
                <a:solidFill>
                  <a:schemeClr val="dk1"/>
                </a:solidFill>
                <a:latin typeface="Arial"/>
                <a:ea typeface="Arial"/>
                <a:cs typeface="Arial"/>
                <a:sym typeface="Arial"/>
              </a:rPr>
              <a:t>Emergency Response Metrics:</a:t>
            </a:r>
            <a:r>
              <a:rPr lang="en-GB" sz="800" b="0" i="0" u="none" strike="noStrike" cap="none">
                <a:solidFill>
                  <a:schemeClr val="dk1"/>
                </a:solidFill>
                <a:latin typeface="Arial"/>
                <a:ea typeface="Arial"/>
                <a:cs typeface="Arial"/>
                <a:sym typeface="Arial"/>
              </a:rPr>
              <a:t> Tracks weekly emergency response performance for EMS, FDNY, and NYPD, showing incident volumes, average arrival times, and the slowest response types.</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800"/>
              <a:buFont typeface="Arial"/>
              <a:buChar char="•"/>
            </a:pPr>
            <a:r>
              <a:rPr lang="en-GB" sz="800" b="1" i="0" u="none" strike="noStrike" cap="none">
                <a:solidFill>
                  <a:schemeClr val="dk1"/>
                </a:solidFill>
                <a:latin typeface="Arial"/>
                <a:ea typeface="Arial"/>
                <a:cs typeface="Arial"/>
                <a:sym typeface="Arial"/>
              </a:rPr>
              <a:t>Capital Projects Overview: </a:t>
            </a:r>
            <a:r>
              <a:rPr lang="en-GB" sz="800" b="0" i="0" u="none" strike="noStrike" cap="none">
                <a:solidFill>
                  <a:schemeClr val="dk1"/>
                </a:solidFill>
                <a:latin typeface="Arial"/>
                <a:ea typeface="Arial"/>
                <a:cs typeface="Arial"/>
                <a:sym typeface="Arial"/>
              </a:rPr>
              <a:t>Features an interactive dashboard detailing future development projects, including budget allocations, current phase, and completion forecasts across various city agencies.</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800"/>
              <a:buFont typeface="Arial"/>
              <a:buChar char="•"/>
            </a:pPr>
            <a:r>
              <a:rPr lang="en-GB" sz="800" b="1" i="0" u="none" strike="noStrike" cap="none">
                <a:solidFill>
                  <a:schemeClr val="dk1"/>
                </a:solidFill>
                <a:latin typeface="Arial"/>
                <a:ea typeface="Arial"/>
                <a:cs typeface="Arial"/>
                <a:sym typeface="Arial"/>
              </a:rPr>
              <a:t>311 Service Monitoring:</a:t>
            </a:r>
            <a:r>
              <a:rPr lang="en-GB" sz="800" b="0" i="0" u="none" strike="noStrike" cap="none">
                <a:solidFill>
                  <a:schemeClr val="dk1"/>
                </a:solidFill>
                <a:latin typeface="Arial"/>
                <a:ea typeface="Arial"/>
                <a:cs typeface="Arial"/>
                <a:sym typeface="Arial"/>
              </a:rPr>
              <a:t> Analyzes 311 service requests, showing the volume and change in top requests (e.g., Noise, Illegal Parking) over time, allowing for neighborhood-specific monitoring.</a:t>
            </a:r>
            <a:endParaRPr/>
          </a:p>
        </p:txBody>
      </p:sp>
      <p:pic>
        <p:nvPicPr>
          <p:cNvPr id="165" name="Google Shape;165;p32"/>
          <p:cNvPicPr preferRelativeResize="0"/>
          <p:nvPr/>
        </p:nvPicPr>
        <p:blipFill rotWithShape="1">
          <a:blip r:embed="rId5">
            <a:alphaModFix/>
          </a:blip>
          <a:srcRect/>
          <a:stretch/>
        </p:blipFill>
        <p:spPr>
          <a:xfrm>
            <a:off x="149901" y="1364105"/>
            <a:ext cx="6528217" cy="34903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18</Slides>
  <Notes>18</Notes>
  <HiddenSlides>7</HiddenSlide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Simple Light</vt:lpstr>
      <vt:lpstr>Simple Light</vt:lpstr>
      <vt:lpstr>-</vt:lpstr>
      <vt:lpstr>xAZ</vt:lpstr>
      <vt:lpstr>xAZ</vt:lpstr>
      <vt:lpstr>-</vt:lpstr>
      <vt:lpstr>PowerPoint Presentation</vt:lpstr>
      <vt:lpstr>PowerPoint Presentation</vt:lpstr>
      <vt:lpstr>PowerPoint Presentation</vt:lpstr>
      <vt:lpstr>PowerPoint Presentation</vt:lpstr>
      <vt:lpstr>PowerPoint Presentation</vt:lpstr>
      <vt:lpstr>PowerPoint Presentation</vt:lpstr>
      <vt:lpstr>-</vt:lpstr>
      <vt:lpstr>PowerPoint Presentation</vt:lpstr>
      <vt:lpstr>PowerPoint Presentation</vt:lpstr>
      <vt:lpstr>-</vt:lpstr>
      <vt:lpst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Utkarsh Tripathi</cp:lastModifiedBy>
  <cp:revision>2</cp:revision>
  <dcterms:modified xsi:type="dcterms:W3CDTF">2025-10-30T05:11:50Z</dcterms:modified>
</cp:coreProperties>
</file>